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7"/>
  </p:notesMasterIdLst>
  <p:sldIdLst>
    <p:sldId id="256" r:id="rId5"/>
    <p:sldId id="257" r:id="rId6"/>
    <p:sldId id="263" r:id="rId7"/>
    <p:sldId id="1634" r:id="rId8"/>
    <p:sldId id="258" r:id="rId9"/>
    <p:sldId id="1623" r:id="rId10"/>
    <p:sldId id="1624" r:id="rId11"/>
    <p:sldId id="1625" r:id="rId12"/>
    <p:sldId id="1626" r:id="rId13"/>
    <p:sldId id="1627" r:id="rId14"/>
    <p:sldId id="1637" r:id="rId15"/>
    <p:sldId id="1628" r:id="rId16"/>
    <p:sldId id="1629" r:id="rId17"/>
    <p:sldId id="1630" r:id="rId18"/>
    <p:sldId id="1633" r:id="rId19"/>
    <p:sldId id="1638" r:id="rId20"/>
    <p:sldId id="1639" r:id="rId21"/>
    <p:sldId id="260" r:id="rId22"/>
    <p:sldId id="1631" r:id="rId23"/>
    <p:sldId id="1635" r:id="rId24"/>
    <p:sldId id="1632" r:id="rId25"/>
    <p:sldId id="261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5A1"/>
    <a:srgbClr val="C35720"/>
    <a:srgbClr val="FEC969"/>
    <a:srgbClr val="FFD06E"/>
    <a:srgbClr val="7A320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38"/>
    <p:restoredTop sz="94683"/>
  </p:normalViewPr>
  <p:slideViewPr>
    <p:cSldViewPr snapToGrid="0">
      <p:cViewPr varScale="1">
        <p:scale>
          <a:sx n="105" d="100"/>
          <a:sy n="105" d="100"/>
        </p:scale>
        <p:origin x="774" y="96"/>
      </p:cViewPr>
      <p:guideLst/>
    </p:cSldViewPr>
  </p:slideViewPr>
  <p:notesTextViewPr>
    <p:cViewPr>
      <p:scale>
        <a:sx n="20" d="100"/>
        <a:sy n="2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son Adams" userId="1c8b1e95db78bf76" providerId="LiveId" clId="{3E380BF2-DACE-4AA8-93C3-8C45D9FA6453}"/>
    <pc:docChg chg="undo custSel addSld delSld modSld sldOrd">
      <pc:chgData name="Jason Adams" userId="1c8b1e95db78bf76" providerId="LiveId" clId="{3E380BF2-DACE-4AA8-93C3-8C45D9FA6453}" dt="2026-08-27T18:05:12.769" v="5027" actId="20577"/>
      <pc:docMkLst>
        <pc:docMk/>
      </pc:docMkLst>
      <pc:sldChg chg="addSp modSp mod">
        <pc:chgData name="Jason Adams" userId="1c8b1e95db78bf76" providerId="LiveId" clId="{3E380BF2-DACE-4AA8-93C3-8C45D9FA6453}" dt="2026-08-24T15:26:14.514" v="3680" actId="14100"/>
        <pc:sldMkLst>
          <pc:docMk/>
          <pc:sldMk cId="2900386454" sldId="256"/>
        </pc:sldMkLst>
        <pc:picChg chg="add mod">
          <ac:chgData name="Jason Adams" userId="1c8b1e95db78bf76" providerId="LiveId" clId="{3E380BF2-DACE-4AA8-93C3-8C45D9FA6453}" dt="2026-08-24T15:26:14.514" v="3680" actId="14100"/>
          <ac:picMkLst>
            <pc:docMk/>
            <pc:sldMk cId="2900386454" sldId="256"/>
            <ac:picMk id="3" creationId="{E6EE33CF-07FC-AF76-A8FA-C1D9F5C8AD33}"/>
          </ac:picMkLst>
        </pc:picChg>
      </pc:sldChg>
      <pc:sldChg chg="modSp mod">
        <pc:chgData name="Jason Adams" userId="1c8b1e95db78bf76" providerId="LiveId" clId="{3E380BF2-DACE-4AA8-93C3-8C45D9FA6453}" dt="2026-08-27T17:43:03.978" v="4490" actId="14100"/>
        <pc:sldMkLst>
          <pc:docMk/>
          <pc:sldMk cId="383708319" sldId="257"/>
        </pc:sldMkLst>
        <pc:spChg chg="mod">
          <ac:chgData name="Jason Adams" userId="1c8b1e95db78bf76" providerId="LiveId" clId="{3E380BF2-DACE-4AA8-93C3-8C45D9FA6453}" dt="2026-08-27T17:43:03.978" v="4490" actId="14100"/>
          <ac:spMkLst>
            <pc:docMk/>
            <pc:sldMk cId="383708319" sldId="257"/>
            <ac:spMk id="11" creationId="{C86C718B-8E1D-5798-72B4-0B7A309EDA06}"/>
          </ac:spMkLst>
        </pc:spChg>
        <pc:spChg chg="mod">
          <ac:chgData name="Jason Adams" userId="1c8b1e95db78bf76" providerId="LiveId" clId="{3E380BF2-DACE-4AA8-93C3-8C45D9FA6453}" dt="2026-08-24T15:26:36.721" v="3718" actId="20577"/>
          <ac:spMkLst>
            <pc:docMk/>
            <pc:sldMk cId="383708319" sldId="257"/>
            <ac:spMk id="18" creationId="{88804556-E07E-6B5C-EEB8-7D30C0394309}"/>
          </ac:spMkLst>
        </pc:spChg>
      </pc:sldChg>
      <pc:sldChg chg="modSp mod">
        <pc:chgData name="Jason Adams" userId="1c8b1e95db78bf76" providerId="LiveId" clId="{3E380BF2-DACE-4AA8-93C3-8C45D9FA6453}" dt="2026-08-24T15:27:54.212" v="3845" actId="20577"/>
        <pc:sldMkLst>
          <pc:docMk/>
          <pc:sldMk cId="392319115" sldId="258"/>
        </pc:sldMkLst>
        <pc:spChg chg="mod">
          <ac:chgData name="Jason Adams" userId="1c8b1e95db78bf76" providerId="LiveId" clId="{3E380BF2-DACE-4AA8-93C3-8C45D9FA6453}" dt="2026-08-24T15:27:54.212" v="3845" actId="20577"/>
          <ac:spMkLst>
            <pc:docMk/>
            <pc:sldMk cId="392319115" sldId="258"/>
            <ac:spMk id="14" creationId="{A8DC9FA2-47B7-471D-9154-0C7335C28E4C}"/>
          </ac:spMkLst>
        </pc:spChg>
      </pc:sldChg>
      <pc:sldChg chg="modSp mod">
        <pc:chgData name="Jason Adams" userId="1c8b1e95db78bf76" providerId="LiveId" clId="{3E380BF2-DACE-4AA8-93C3-8C45D9FA6453}" dt="2026-08-27T17:59:06.604" v="4632" actId="255"/>
        <pc:sldMkLst>
          <pc:docMk/>
          <pc:sldMk cId="217385583" sldId="260"/>
        </pc:sldMkLst>
        <pc:spChg chg="mod">
          <ac:chgData name="Jason Adams" userId="1c8b1e95db78bf76" providerId="LiveId" clId="{3E380BF2-DACE-4AA8-93C3-8C45D9FA6453}" dt="2026-08-27T17:59:06.604" v="4632" actId="255"/>
          <ac:spMkLst>
            <pc:docMk/>
            <pc:sldMk cId="217385583" sldId="260"/>
            <ac:spMk id="9" creationId="{D54044BE-6DC6-A3BE-4D07-8F90A81A5267}"/>
          </ac:spMkLst>
        </pc:spChg>
        <pc:spChg chg="mod">
          <ac:chgData name="Jason Adams" userId="1c8b1e95db78bf76" providerId="LiveId" clId="{3E380BF2-DACE-4AA8-93C3-8C45D9FA6453}" dt="2026-08-24T15:31:55.002" v="4337" actId="20577"/>
          <ac:spMkLst>
            <pc:docMk/>
            <pc:sldMk cId="217385583" sldId="260"/>
            <ac:spMk id="14" creationId="{CDF3181A-2C57-65C6-94E4-8B1D85D7C73E}"/>
          </ac:spMkLst>
        </pc:spChg>
      </pc:sldChg>
      <pc:sldChg chg="modSp mod">
        <pc:chgData name="Jason Adams" userId="1c8b1e95db78bf76" providerId="LiveId" clId="{3E380BF2-DACE-4AA8-93C3-8C45D9FA6453}" dt="2026-08-24T15:33:01.871" v="4486" actId="20577"/>
        <pc:sldMkLst>
          <pc:docMk/>
          <pc:sldMk cId="1961823421" sldId="261"/>
        </pc:sldMkLst>
        <pc:spChg chg="mod">
          <ac:chgData name="Jason Adams" userId="1c8b1e95db78bf76" providerId="LiveId" clId="{3E380BF2-DACE-4AA8-93C3-8C45D9FA6453}" dt="2026-08-24T15:33:01.871" v="4486" actId="20577"/>
          <ac:spMkLst>
            <pc:docMk/>
            <pc:sldMk cId="1961823421" sldId="261"/>
            <ac:spMk id="14" creationId="{1E5CAC84-F22D-7EA7-5242-DBD21AB2BB71}"/>
          </ac:spMkLst>
        </pc:spChg>
      </pc:sldChg>
      <pc:sldChg chg="addSp delSp modSp mod">
        <pc:chgData name="Jason Adams" userId="1c8b1e95db78bf76" providerId="LiveId" clId="{3E380BF2-DACE-4AA8-93C3-8C45D9FA6453}" dt="2026-08-24T15:27:22.081" v="3771" actId="20577"/>
        <pc:sldMkLst>
          <pc:docMk/>
          <pc:sldMk cId="4279461283" sldId="263"/>
        </pc:sldMkLst>
        <pc:spChg chg="mod">
          <ac:chgData name="Jason Adams" userId="1c8b1e95db78bf76" providerId="LiveId" clId="{3E380BF2-DACE-4AA8-93C3-8C45D9FA6453}" dt="2026-08-24T15:27:22.081" v="3771" actId="20577"/>
          <ac:spMkLst>
            <pc:docMk/>
            <pc:sldMk cId="4279461283" sldId="263"/>
            <ac:spMk id="18" creationId="{B248AA6F-746D-6166-B6D6-DD36CD32345A}"/>
          </ac:spMkLst>
        </pc:spChg>
      </pc:sldChg>
      <pc:sldChg chg="modSp mod">
        <pc:chgData name="Jason Adams" userId="1c8b1e95db78bf76" providerId="LiveId" clId="{3E380BF2-DACE-4AA8-93C3-8C45D9FA6453}" dt="2026-08-27T17:46:21.703" v="4522" actId="6549"/>
        <pc:sldMkLst>
          <pc:docMk/>
          <pc:sldMk cId="3546712244" sldId="1623"/>
        </pc:sldMkLst>
        <pc:spChg chg="mod">
          <ac:chgData name="Jason Adams" userId="1c8b1e95db78bf76" providerId="LiveId" clId="{3E380BF2-DACE-4AA8-93C3-8C45D9FA6453}" dt="2026-08-27T17:46:21.703" v="4522" actId="6549"/>
          <ac:spMkLst>
            <pc:docMk/>
            <pc:sldMk cId="3546712244" sldId="1623"/>
            <ac:spMk id="5" creationId="{7308A82F-A3B3-F3BC-4360-ED59112EC48B}"/>
          </ac:spMkLst>
        </pc:spChg>
        <pc:spChg chg="mod">
          <ac:chgData name="Jason Adams" userId="1c8b1e95db78bf76" providerId="LiveId" clId="{3E380BF2-DACE-4AA8-93C3-8C45D9FA6453}" dt="2026-08-24T15:28:10.096" v="3887" actId="20577"/>
          <ac:spMkLst>
            <pc:docMk/>
            <pc:sldMk cId="3546712244" sldId="1623"/>
            <ac:spMk id="14" creationId="{ECD53623-C522-B883-739B-9022438F4A14}"/>
          </ac:spMkLst>
        </pc:spChg>
      </pc:sldChg>
      <pc:sldChg chg="modSp mod">
        <pc:chgData name="Jason Adams" userId="1c8b1e95db78bf76" providerId="LiveId" clId="{3E380BF2-DACE-4AA8-93C3-8C45D9FA6453}" dt="2026-08-24T15:28:24.944" v="3926" actId="20577"/>
        <pc:sldMkLst>
          <pc:docMk/>
          <pc:sldMk cId="3875985830" sldId="1624"/>
        </pc:sldMkLst>
        <pc:spChg chg="mod">
          <ac:chgData name="Jason Adams" userId="1c8b1e95db78bf76" providerId="LiveId" clId="{3E380BF2-DACE-4AA8-93C3-8C45D9FA6453}" dt="2026-08-24T15:28:24.944" v="3926" actId="20577"/>
          <ac:spMkLst>
            <pc:docMk/>
            <pc:sldMk cId="3875985830" sldId="1624"/>
            <ac:spMk id="14" creationId="{B544F623-3186-E655-4778-13931A984977}"/>
          </ac:spMkLst>
        </pc:spChg>
      </pc:sldChg>
      <pc:sldChg chg="modSp mod">
        <pc:chgData name="Jason Adams" userId="1c8b1e95db78bf76" providerId="LiveId" clId="{3E380BF2-DACE-4AA8-93C3-8C45D9FA6453}" dt="2026-08-27T17:49:55.990" v="4559" actId="20577"/>
        <pc:sldMkLst>
          <pc:docMk/>
          <pc:sldMk cId="2749389555" sldId="1625"/>
        </pc:sldMkLst>
        <pc:spChg chg="mod">
          <ac:chgData name="Jason Adams" userId="1c8b1e95db78bf76" providerId="LiveId" clId="{3E380BF2-DACE-4AA8-93C3-8C45D9FA6453}" dt="2026-08-27T17:49:55.990" v="4559" actId="20577"/>
          <ac:spMkLst>
            <pc:docMk/>
            <pc:sldMk cId="2749389555" sldId="1625"/>
            <ac:spMk id="11" creationId="{2655C09E-76F2-58C1-9677-FFCEB2A4D2B3}"/>
          </ac:spMkLst>
        </pc:spChg>
        <pc:spChg chg="mod">
          <ac:chgData name="Jason Adams" userId="1c8b1e95db78bf76" providerId="LiveId" clId="{3E380BF2-DACE-4AA8-93C3-8C45D9FA6453}" dt="2026-08-24T15:28:39.121" v="3963" actId="20577"/>
          <ac:spMkLst>
            <pc:docMk/>
            <pc:sldMk cId="2749389555" sldId="1625"/>
            <ac:spMk id="14" creationId="{E9EDD82A-00F5-9450-F365-54FF60477076}"/>
          </ac:spMkLst>
        </pc:spChg>
      </pc:sldChg>
      <pc:sldChg chg="modSp mod">
        <pc:chgData name="Jason Adams" userId="1c8b1e95db78bf76" providerId="LiveId" clId="{3E380BF2-DACE-4AA8-93C3-8C45D9FA6453}" dt="2026-08-27T17:51:12.105" v="4596" actId="20577"/>
        <pc:sldMkLst>
          <pc:docMk/>
          <pc:sldMk cId="1052489816" sldId="1626"/>
        </pc:sldMkLst>
        <pc:spChg chg="mod">
          <ac:chgData name="Jason Adams" userId="1c8b1e95db78bf76" providerId="LiveId" clId="{3E380BF2-DACE-4AA8-93C3-8C45D9FA6453}" dt="2026-08-27T17:51:12.105" v="4596" actId="20577"/>
          <ac:spMkLst>
            <pc:docMk/>
            <pc:sldMk cId="1052489816" sldId="1626"/>
            <ac:spMk id="5" creationId="{FE15A8A9-6DF0-C8B4-A40D-134D64B909FD}"/>
          </ac:spMkLst>
        </pc:spChg>
        <pc:spChg chg="mod">
          <ac:chgData name="Jason Adams" userId="1c8b1e95db78bf76" providerId="LiveId" clId="{3E380BF2-DACE-4AA8-93C3-8C45D9FA6453}" dt="2026-08-24T15:28:54.285" v="4000" actId="20577"/>
          <ac:spMkLst>
            <pc:docMk/>
            <pc:sldMk cId="1052489816" sldId="1626"/>
            <ac:spMk id="14" creationId="{A021D7A3-0918-9E6B-66FD-B3A97D70F71E}"/>
          </ac:spMkLst>
        </pc:spChg>
      </pc:sldChg>
      <pc:sldChg chg="modSp mod">
        <pc:chgData name="Jason Adams" userId="1c8b1e95db78bf76" providerId="LiveId" clId="{3E380BF2-DACE-4AA8-93C3-8C45D9FA6453}" dt="2026-08-24T15:29:09.246" v="4037" actId="20577"/>
        <pc:sldMkLst>
          <pc:docMk/>
          <pc:sldMk cId="1121630673" sldId="1627"/>
        </pc:sldMkLst>
        <pc:spChg chg="mod">
          <ac:chgData name="Jason Adams" userId="1c8b1e95db78bf76" providerId="LiveId" clId="{3E380BF2-DACE-4AA8-93C3-8C45D9FA6453}" dt="2026-08-24T15:29:09.246" v="4037" actId="20577"/>
          <ac:spMkLst>
            <pc:docMk/>
            <pc:sldMk cId="1121630673" sldId="1627"/>
            <ac:spMk id="14" creationId="{BC663ABA-3E4B-BF26-740A-D2A400FA82B3}"/>
          </ac:spMkLst>
        </pc:spChg>
      </pc:sldChg>
      <pc:sldChg chg="modSp mod">
        <pc:chgData name="Jason Adams" userId="1c8b1e95db78bf76" providerId="LiveId" clId="{3E380BF2-DACE-4AA8-93C3-8C45D9FA6453}" dt="2026-08-27T17:53:45.875" v="4602" actId="15"/>
        <pc:sldMkLst>
          <pc:docMk/>
          <pc:sldMk cId="3041226355" sldId="1628"/>
        </pc:sldMkLst>
        <pc:spChg chg="mod">
          <ac:chgData name="Jason Adams" userId="1c8b1e95db78bf76" providerId="LiveId" clId="{3E380BF2-DACE-4AA8-93C3-8C45D9FA6453}" dt="2026-08-27T17:53:45.875" v="4602" actId="15"/>
          <ac:spMkLst>
            <pc:docMk/>
            <pc:sldMk cId="3041226355" sldId="1628"/>
            <ac:spMk id="5" creationId="{53D59BDE-6B0E-2256-D1C9-849F5CAB5CDD}"/>
          </ac:spMkLst>
        </pc:spChg>
        <pc:spChg chg="mod">
          <ac:chgData name="Jason Adams" userId="1c8b1e95db78bf76" providerId="LiveId" clId="{3E380BF2-DACE-4AA8-93C3-8C45D9FA6453}" dt="2026-08-24T15:29:39.890" v="4111" actId="20577"/>
          <ac:spMkLst>
            <pc:docMk/>
            <pc:sldMk cId="3041226355" sldId="1628"/>
            <ac:spMk id="14" creationId="{9220BEA6-E068-DE2E-2298-075C22159B4F}"/>
          </ac:spMkLst>
        </pc:spChg>
      </pc:sldChg>
      <pc:sldChg chg="modSp mod">
        <pc:chgData name="Jason Adams" userId="1c8b1e95db78bf76" providerId="LiveId" clId="{3E380BF2-DACE-4AA8-93C3-8C45D9FA6453}" dt="2026-08-24T15:30:25.386" v="4187" actId="20577"/>
        <pc:sldMkLst>
          <pc:docMk/>
          <pc:sldMk cId="292511633" sldId="1629"/>
        </pc:sldMkLst>
        <pc:spChg chg="mod">
          <ac:chgData name="Jason Adams" userId="1c8b1e95db78bf76" providerId="LiveId" clId="{3E380BF2-DACE-4AA8-93C3-8C45D9FA6453}" dt="2026-08-24T15:30:25.386" v="4187" actId="20577"/>
          <ac:spMkLst>
            <pc:docMk/>
            <pc:sldMk cId="292511633" sldId="1629"/>
            <ac:spMk id="14" creationId="{318BCAF8-E742-B665-BD5C-E7E0B6F645F2}"/>
          </ac:spMkLst>
        </pc:spChg>
      </pc:sldChg>
      <pc:sldChg chg="modSp mod ord modNotesTx">
        <pc:chgData name="Jason Adams" userId="1c8b1e95db78bf76" providerId="LiveId" clId="{3E380BF2-DACE-4AA8-93C3-8C45D9FA6453}" dt="2026-08-27T17:55:14.003" v="4628" actId="20577"/>
        <pc:sldMkLst>
          <pc:docMk/>
          <pc:sldMk cId="2005742249" sldId="1630"/>
        </pc:sldMkLst>
        <pc:spChg chg="mod">
          <ac:chgData name="Jason Adams" userId="1c8b1e95db78bf76" providerId="LiveId" clId="{3E380BF2-DACE-4AA8-93C3-8C45D9FA6453}" dt="2026-08-24T15:30:11.124" v="4150" actId="6549"/>
          <ac:spMkLst>
            <pc:docMk/>
            <pc:sldMk cId="2005742249" sldId="1630"/>
            <ac:spMk id="14" creationId="{243B4AB4-64B4-3CCA-77D1-B479B7B41CF0}"/>
          </ac:spMkLst>
        </pc:spChg>
      </pc:sldChg>
      <pc:sldChg chg="modSp mod">
        <pc:chgData name="Jason Adams" userId="1c8b1e95db78bf76" providerId="LiveId" clId="{3E380BF2-DACE-4AA8-93C3-8C45D9FA6453}" dt="2026-08-27T18:01:40.436" v="4776" actId="20577"/>
        <pc:sldMkLst>
          <pc:docMk/>
          <pc:sldMk cId="3291344729" sldId="1631"/>
        </pc:sldMkLst>
        <pc:spChg chg="mod">
          <ac:chgData name="Jason Adams" userId="1c8b1e95db78bf76" providerId="LiveId" clId="{3E380BF2-DACE-4AA8-93C3-8C45D9FA6453}" dt="2026-08-27T18:01:04.431" v="4759" actId="255"/>
          <ac:spMkLst>
            <pc:docMk/>
            <pc:sldMk cId="3291344729" sldId="1631"/>
            <ac:spMk id="9" creationId="{60D8CC22-2934-D048-CC21-0E6BA87BBF94}"/>
          </ac:spMkLst>
        </pc:spChg>
        <pc:spChg chg="mod">
          <ac:chgData name="Jason Adams" userId="1c8b1e95db78bf76" providerId="LiveId" clId="{3E380BF2-DACE-4AA8-93C3-8C45D9FA6453}" dt="2026-08-27T18:01:40.436" v="4776" actId="20577"/>
          <ac:spMkLst>
            <pc:docMk/>
            <pc:sldMk cId="3291344729" sldId="1631"/>
            <ac:spMk id="11" creationId="{A01EDFBA-3347-D85E-A95F-522973779DCB}"/>
          </ac:spMkLst>
        </pc:spChg>
        <pc:spChg chg="mod">
          <ac:chgData name="Jason Adams" userId="1c8b1e95db78bf76" providerId="LiveId" clId="{3E380BF2-DACE-4AA8-93C3-8C45D9FA6453}" dt="2026-08-24T15:32:11.608" v="4374" actId="20577"/>
          <ac:spMkLst>
            <pc:docMk/>
            <pc:sldMk cId="3291344729" sldId="1631"/>
            <ac:spMk id="14" creationId="{7073C0EF-9E9B-ECA3-B88E-03C36DAEE99F}"/>
          </ac:spMkLst>
        </pc:spChg>
      </pc:sldChg>
      <pc:sldChg chg="modSp mod">
        <pc:chgData name="Jason Adams" userId="1c8b1e95db78bf76" providerId="LiveId" clId="{3E380BF2-DACE-4AA8-93C3-8C45D9FA6453}" dt="2026-08-27T18:05:12.769" v="5027" actId="20577"/>
        <pc:sldMkLst>
          <pc:docMk/>
          <pc:sldMk cId="3476263368" sldId="1632"/>
        </pc:sldMkLst>
        <pc:spChg chg="mod">
          <ac:chgData name="Jason Adams" userId="1c8b1e95db78bf76" providerId="LiveId" clId="{3E380BF2-DACE-4AA8-93C3-8C45D9FA6453}" dt="2026-08-27T18:04:35.713" v="4998" actId="255"/>
          <ac:spMkLst>
            <pc:docMk/>
            <pc:sldMk cId="3476263368" sldId="1632"/>
            <ac:spMk id="9" creationId="{C3F31E82-1518-A911-1179-CC4286627F90}"/>
          </ac:spMkLst>
        </pc:spChg>
        <pc:spChg chg="mod">
          <ac:chgData name="Jason Adams" userId="1c8b1e95db78bf76" providerId="LiveId" clId="{3E380BF2-DACE-4AA8-93C3-8C45D9FA6453}" dt="2026-08-27T18:05:12.769" v="5027" actId="20577"/>
          <ac:spMkLst>
            <pc:docMk/>
            <pc:sldMk cId="3476263368" sldId="1632"/>
            <ac:spMk id="11" creationId="{C421B6CD-3857-19F6-84CD-A933045BEB75}"/>
          </ac:spMkLst>
        </pc:spChg>
        <pc:spChg chg="mod">
          <ac:chgData name="Jason Adams" userId="1c8b1e95db78bf76" providerId="LiveId" clId="{3E380BF2-DACE-4AA8-93C3-8C45D9FA6453}" dt="2026-08-24T15:32:47.133" v="4449" actId="20577"/>
          <ac:spMkLst>
            <pc:docMk/>
            <pc:sldMk cId="3476263368" sldId="1632"/>
            <ac:spMk id="14" creationId="{7C32EE07-97BA-34C6-C87A-9D2660DF5814}"/>
          </ac:spMkLst>
        </pc:spChg>
      </pc:sldChg>
      <pc:sldChg chg="modSp mod">
        <pc:chgData name="Jason Adams" userId="1c8b1e95db78bf76" providerId="LiveId" clId="{3E380BF2-DACE-4AA8-93C3-8C45D9FA6453}" dt="2026-08-27T17:57:09.625" v="4629" actId="255"/>
        <pc:sldMkLst>
          <pc:docMk/>
          <pc:sldMk cId="76189535" sldId="1633"/>
        </pc:sldMkLst>
        <pc:spChg chg="mod">
          <ac:chgData name="Jason Adams" userId="1c8b1e95db78bf76" providerId="LiveId" clId="{3E380BF2-DACE-4AA8-93C3-8C45D9FA6453}" dt="2026-08-24T15:30:46.896" v="4224" actId="20577"/>
          <ac:spMkLst>
            <pc:docMk/>
            <pc:sldMk cId="76189535" sldId="1633"/>
            <ac:spMk id="3" creationId="{5952D990-D55F-1690-0368-AF8E0587815E}"/>
          </ac:spMkLst>
        </pc:spChg>
        <pc:spChg chg="mod">
          <ac:chgData name="Jason Adams" userId="1c8b1e95db78bf76" providerId="LiveId" clId="{3E380BF2-DACE-4AA8-93C3-8C45D9FA6453}" dt="2026-08-27T17:57:09.625" v="4629" actId="255"/>
          <ac:spMkLst>
            <pc:docMk/>
            <pc:sldMk cId="76189535" sldId="1633"/>
            <ac:spMk id="9" creationId="{D03E17D7-35C0-7F8D-BE02-8F61E99365EB}"/>
          </ac:spMkLst>
        </pc:spChg>
      </pc:sldChg>
      <pc:sldChg chg="modSp mod">
        <pc:chgData name="Jason Adams" userId="1c8b1e95db78bf76" providerId="LiveId" clId="{3E380BF2-DACE-4AA8-93C3-8C45D9FA6453}" dt="2026-08-24T15:27:38.122" v="3808" actId="20577"/>
        <pc:sldMkLst>
          <pc:docMk/>
          <pc:sldMk cId="3567530009" sldId="1634"/>
        </pc:sldMkLst>
        <pc:spChg chg="mod">
          <ac:chgData name="Jason Adams" userId="1c8b1e95db78bf76" providerId="LiveId" clId="{3E380BF2-DACE-4AA8-93C3-8C45D9FA6453}" dt="2026-08-24T15:27:38.122" v="3808" actId="20577"/>
          <ac:spMkLst>
            <pc:docMk/>
            <pc:sldMk cId="3567530009" sldId="1634"/>
            <ac:spMk id="14" creationId="{A7302D67-0560-1CAC-C659-B6A9FC5A090E}"/>
          </ac:spMkLst>
        </pc:spChg>
      </pc:sldChg>
      <pc:sldChg chg="modSp mod">
        <pc:chgData name="Jason Adams" userId="1c8b1e95db78bf76" providerId="LiveId" clId="{3E380BF2-DACE-4AA8-93C3-8C45D9FA6453}" dt="2026-08-27T18:04:03.198" v="4997" actId="20577"/>
        <pc:sldMkLst>
          <pc:docMk/>
          <pc:sldMk cId="2756191428" sldId="1635"/>
        </pc:sldMkLst>
        <pc:spChg chg="mod">
          <ac:chgData name="Jason Adams" userId="1c8b1e95db78bf76" providerId="LiveId" clId="{3E380BF2-DACE-4AA8-93C3-8C45D9FA6453}" dt="2026-08-27T18:02:04.184" v="4777" actId="255"/>
          <ac:spMkLst>
            <pc:docMk/>
            <pc:sldMk cId="2756191428" sldId="1635"/>
            <ac:spMk id="9" creationId="{8226B3BA-DE61-BCD6-386A-2A7F1114E0E5}"/>
          </ac:spMkLst>
        </pc:spChg>
        <pc:spChg chg="mod">
          <ac:chgData name="Jason Adams" userId="1c8b1e95db78bf76" providerId="LiveId" clId="{3E380BF2-DACE-4AA8-93C3-8C45D9FA6453}" dt="2026-08-27T18:04:03.198" v="4997" actId="20577"/>
          <ac:spMkLst>
            <pc:docMk/>
            <pc:sldMk cId="2756191428" sldId="1635"/>
            <ac:spMk id="11" creationId="{C8CF4942-A818-4271-11D8-BC377960B8FE}"/>
          </ac:spMkLst>
        </pc:spChg>
        <pc:spChg chg="mod">
          <ac:chgData name="Jason Adams" userId="1c8b1e95db78bf76" providerId="LiveId" clId="{3E380BF2-DACE-4AA8-93C3-8C45D9FA6453}" dt="2026-08-24T15:32:31.337" v="4412" actId="20577"/>
          <ac:spMkLst>
            <pc:docMk/>
            <pc:sldMk cId="2756191428" sldId="1635"/>
            <ac:spMk id="14" creationId="{B74B4504-336E-7919-27E5-CA1827972F35}"/>
          </ac:spMkLst>
        </pc:spChg>
      </pc:sldChg>
      <pc:sldChg chg="modSp mod">
        <pc:chgData name="Jason Adams" userId="1c8b1e95db78bf76" providerId="LiveId" clId="{3E380BF2-DACE-4AA8-93C3-8C45D9FA6453}" dt="2026-08-24T15:36:15.667" v="4488" actId="6549"/>
        <pc:sldMkLst>
          <pc:docMk/>
          <pc:sldMk cId="1149537318" sldId="1637"/>
        </pc:sldMkLst>
        <pc:spChg chg="mod">
          <ac:chgData name="Jason Adams" userId="1c8b1e95db78bf76" providerId="LiveId" clId="{3E380BF2-DACE-4AA8-93C3-8C45D9FA6453}" dt="2026-08-24T15:36:15.667" v="4488" actId="6549"/>
          <ac:spMkLst>
            <pc:docMk/>
            <pc:sldMk cId="1149537318" sldId="1637"/>
            <ac:spMk id="5" creationId="{2A82D36B-92C4-8E06-5FE5-EA619E2C2379}"/>
          </ac:spMkLst>
        </pc:spChg>
        <pc:spChg chg="mod">
          <ac:chgData name="Jason Adams" userId="1c8b1e95db78bf76" providerId="LiveId" clId="{3E380BF2-DACE-4AA8-93C3-8C45D9FA6453}" dt="2026-08-24T15:29:24.975" v="4074" actId="20577"/>
          <ac:spMkLst>
            <pc:docMk/>
            <pc:sldMk cId="1149537318" sldId="1637"/>
            <ac:spMk id="14" creationId="{53CC0A26-9158-8989-A887-7B1A9910F081}"/>
          </ac:spMkLst>
        </pc:spChg>
      </pc:sldChg>
      <pc:sldChg chg="modSp mod">
        <pc:chgData name="Jason Adams" userId="1c8b1e95db78bf76" providerId="LiveId" clId="{3E380BF2-DACE-4AA8-93C3-8C45D9FA6453}" dt="2026-08-27T17:57:47.753" v="4630" actId="255"/>
        <pc:sldMkLst>
          <pc:docMk/>
          <pc:sldMk cId="660409837" sldId="1638"/>
        </pc:sldMkLst>
        <pc:spChg chg="mod">
          <ac:chgData name="Jason Adams" userId="1c8b1e95db78bf76" providerId="LiveId" clId="{3E380BF2-DACE-4AA8-93C3-8C45D9FA6453}" dt="2026-08-24T15:31:15.920" v="4263" actId="20577"/>
          <ac:spMkLst>
            <pc:docMk/>
            <pc:sldMk cId="660409837" sldId="1638"/>
            <ac:spMk id="3" creationId="{B2F9A7AF-7307-4B4D-A1AA-15A3CC424982}"/>
          </ac:spMkLst>
        </pc:spChg>
        <pc:spChg chg="mod">
          <ac:chgData name="Jason Adams" userId="1c8b1e95db78bf76" providerId="LiveId" clId="{3E380BF2-DACE-4AA8-93C3-8C45D9FA6453}" dt="2026-08-27T17:57:47.753" v="4630" actId="255"/>
          <ac:spMkLst>
            <pc:docMk/>
            <pc:sldMk cId="660409837" sldId="1638"/>
            <ac:spMk id="9" creationId="{B29B524F-8E16-B4F1-72DA-43FC94EAF749}"/>
          </ac:spMkLst>
        </pc:spChg>
      </pc:sldChg>
      <pc:sldChg chg="modSp mod">
        <pc:chgData name="Jason Adams" userId="1c8b1e95db78bf76" providerId="LiveId" clId="{3E380BF2-DACE-4AA8-93C3-8C45D9FA6453}" dt="2026-08-27T18:00:26.998" v="4758" actId="20577"/>
        <pc:sldMkLst>
          <pc:docMk/>
          <pc:sldMk cId="206011995" sldId="1639"/>
        </pc:sldMkLst>
        <pc:spChg chg="mod">
          <ac:chgData name="Jason Adams" userId="1c8b1e95db78bf76" providerId="LiveId" clId="{3E380BF2-DACE-4AA8-93C3-8C45D9FA6453}" dt="2026-08-24T15:31:36.168" v="4300" actId="20577"/>
          <ac:spMkLst>
            <pc:docMk/>
            <pc:sldMk cId="206011995" sldId="1639"/>
            <ac:spMk id="3" creationId="{68A46568-C6B2-1918-AB92-505D21D6128A}"/>
          </ac:spMkLst>
        </pc:spChg>
        <pc:spChg chg="mod">
          <ac:chgData name="Jason Adams" userId="1c8b1e95db78bf76" providerId="LiveId" clId="{3E380BF2-DACE-4AA8-93C3-8C45D9FA6453}" dt="2026-08-27T17:57:57.607" v="4631" actId="255"/>
          <ac:spMkLst>
            <pc:docMk/>
            <pc:sldMk cId="206011995" sldId="1639"/>
            <ac:spMk id="9" creationId="{F8687F39-9A17-8D52-5D32-71C77CC0ECE1}"/>
          </ac:spMkLst>
        </pc:spChg>
        <pc:spChg chg="mod">
          <ac:chgData name="Jason Adams" userId="1c8b1e95db78bf76" providerId="LiveId" clId="{3E380BF2-DACE-4AA8-93C3-8C45D9FA6453}" dt="2026-08-27T18:00:26.998" v="4758" actId="20577"/>
          <ac:spMkLst>
            <pc:docMk/>
            <pc:sldMk cId="206011995" sldId="1639"/>
            <ac:spMk id="11" creationId="{B7E4B1C2-AAEA-28B5-C2B5-89C3B4F6F2FE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1EE943-2AB6-CD4C-84A4-21673FC6F5FF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460C89-9336-904F-9C66-5DE476102F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21614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460C89-9336-904F-9C66-5DE476102F02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82460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460C89-9336-904F-9C66-5DE476102F02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4395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460C89-9336-904F-9C66-5DE476102F02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1707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2CA129D0-4C4F-5115-A909-716C11B7495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-231154" y="-131143"/>
            <a:ext cx="12501126" cy="7018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0326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97E173C-E088-762F-A3BA-FF7D3EF80F95}"/>
              </a:ext>
            </a:extLst>
          </p:cNvPr>
          <p:cNvSpPr/>
          <p:nvPr userDrawn="1"/>
        </p:nvSpPr>
        <p:spPr>
          <a:xfrm>
            <a:off x="11981720" y="0"/>
            <a:ext cx="230600" cy="6858000"/>
          </a:xfrm>
          <a:prstGeom prst="rect">
            <a:avLst/>
          </a:prstGeom>
          <a:solidFill>
            <a:srgbClr val="FFD06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>
                <a:noFill/>
              </a:ln>
              <a:solidFill>
                <a:srgbClr val="FFD06E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859B99A-8806-4F45-C865-62AF824977F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41524" t="429" r="9712"/>
          <a:stretch>
            <a:fillRect/>
          </a:stretch>
        </p:blipFill>
        <p:spPr>
          <a:xfrm>
            <a:off x="0" y="0"/>
            <a:ext cx="6096000" cy="6917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76404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97E173C-E088-762F-A3BA-FF7D3EF80F95}"/>
              </a:ext>
            </a:extLst>
          </p:cNvPr>
          <p:cNvSpPr/>
          <p:nvPr userDrawn="1"/>
        </p:nvSpPr>
        <p:spPr>
          <a:xfrm>
            <a:off x="11981720" y="0"/>
            <a:ext cx="230600" cy="6858000"/>
          </a:xfrm>
          <a:prstGeom prst="rect">
            <a:avLst/>
          </a:prstGeom>
          <a:solidFill>
            <a:srgbClr val="FFD06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>
                <a:noFill/>
              </a:ln>
              <a:solidFill>
                <a:srgbClr val="FFD06E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859B99A-8806-4F45-C865-62AF824977F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45397" r="5035"/>
          <a:stretch>
            <a:fillRect/>
          </a:stretch>
        </p:blipFill>
        <p:spPr>
          <a:xfrm flipH="1">
            <a:off x="0" y="0"/>
            <a:ext cx="6096000" cy="6917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30704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F9B6829-D85F-ADDD-C235-2710BAC1EFE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24710"/>
          <a:stretch>
            <a:fillRect/>
          </a:stretch>
        </p:blipFill>
        <p:spPr>
          <a:xfrm>
            <a:off x="0" y="-66265"/>
            <a:ext cx="1439371" cy="699053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97E173C-E088-762F-A3BA-FF7D3EF80F95}"/>
              </a:ext>
            </a:extLst>
          </p:cNvPr>
          <p:cNvSpPr/>
          <p:nvPr userDrawn="1"/>
        </p:nvSpPr>
        <p:spPr>
          <a:xfrm>
            <a:off x="11981720" y="0"/>
            <a:ext cx="230600" cy="6858000"/>
          </a:xfrm>
          <a:prstGeom prst="rect">
            <a:avLst/>
          </a:prstGeom>
          <a:solidFill>
            <a:srgbClr val="FFD06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>
                <a:noFill/>
              </a:ln>
              <a:solidFill>
                <a:srgbClr val="FFD06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41103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logo with a bird and stars&#10;&#10;AI-generated content may be incorrect.">
            <a:extLst>
              <a:ext uri="{FF2B5EF4-FFF2-40B4-BE49-F238E27FC236}">
                <a16:creationId xmlns:a16="http://schemas.microsoft.com/office/drawing/2014/main" id="{728048E3-844E-9569-E7D2-F2A2253F350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30600" y="5740374"/>
            <a:ext cx="877701" cy="87770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93DEED1-B20A-50D5-2D6C-202D71B0333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81300" t="1869" r="4935" b="421"/>
          <a:stretch>
            <a:fillRect/>
          </a:stretch>
        </p:blipFill>
        <p:spPr>
          <a:xfrm flipH="1">
            <a:off x="-2" y="0"/>
            <a:ext cx="1439370" cy="685800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02712DD5-1F9F-38F7-D1E1-263C7E23DC34}"/>
              </a:ext>
            </a:extLst>
          </p:cNvPr>
          <p:cNvSpPr/>
          <p:nvPr userDrawn="1"/>
        </p:nvSpPr>
        <p:spPr>
          <a:xfrm>
            <a:off x="11981720" y="0"/>
            <a:ext cx="230600" cy="6858000"/>
          </a:xfrm>
          <a:prstGeom prst="rect">
            <a:avLst/>
          </a:prstGeom>
          <a:solidFill>
            <a:srgbClr val="FFD06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>
                <a:noFill/>
              </a:ln>
              <a:solidFill>
                <a:srgbClr val="FFD06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57653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09CAE17-C5E5-02AA-701B-DB7BE81FDBC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b="80831"/>
          <a:stretch>
            <a:fillRect/>
          </a:stretch>
        </p:blipFill>
        <p:spPr>
          <a:xfrm rot="10800000" flipV="1">
            <a:off x="1" y="1"/>
            <a:ext cx="12192000" cy="131445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D784AB18-AC11-29AD-D485-7C0C99282AE1}"/>
              </a:ext>
            </a:extLst>
          </p:cNvPr>
          <p:cNvSpPr/>
          <p:nvPr userDrawn="1"/>
        </p:nvSpPr>
        <p:spPr>
          <a:xfrm rot="5400000">
            <a:off x="5980700" y="646700"/>
            <a:ext cx="230600" cy="12192000"/>
          </a:xfrm>
          <a:prstGeom prst="rect">
            <a:avLst/>
          </a:prstGeom>
          <a:solidFill>
            <a:srgbClr val="FFD06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>
                <a:noFill/>
              </a:ln>
              <a:solidFill>
                <a:srgbClr val="FFD06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73429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09CAE17-C5E5-02AA-701B-DB7BE81FDBC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b="80831"/>
          <a:stretch>
            <a:fillRect/>
          </a:stretch>
        </p:blipFill>
        <p:spPr>
          <a:xfrm rot="10800000" flipV="1">
            <a:off x="1" y="5543550"/>
            <a:ext cx="12192000" cy="131445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D784AB18-AC11-29AD-D485-7C0C99282AE1}"/>
              </a:ext>
            </a:extLst>
          </p:cNvPr>
          <p:cNvSpPr/>
          <p:nvPr userDrawn="1"/>
        </p:nvSpPr>
        <p:spPr>
          <a:xfrm rot="5400000">
            <a:off x="5980700" y="-5980700"/>
            <a:ext cx="230600" cy="12192000"/>
          </a:xfrm>
          <a:prstGeom prst="rect">
            <a:avLst/>
          </a:prstGeom>
          <a:solidFill>
            <a:srgbClr val="FFD06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>
                <a:noFill/>
              </a:ln>
              <a:solidFill>
                <a:srgbClr val="FFD06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66036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rown background with triangles&#10;&#10;AI-generated content may be incorrect.">
            <a:extLst>
              <a:ext uri="{FF2B5EF4-FFF2-40B4-BE49-F238E27FC236}">
                <a16:creationId xmlns:a16="http://schemas.microsoft.com/office/drawing/2014/main" id="{009CAE17-C5E5-02AA-701B-DB7BE81FDBC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0800000" flipV="1">
            <a:off x="1" y="-396"/>
            <a:ext cx="12192000" cy="685800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D784AB18-AC11-29AD-D485-7C0C99282AE1}"/>
              </a:ext>
            </a:extLst>
          </p:cNvPr>
          <p:cNvSpPr/>
          <p:nvPr userDrawn="1"/>
        </p:nvSpPr>
        <p:spPr>
          <a:xfrm rot="10800000">
            <a:off x="11961399" y="-396"/>
            <a:ext cx="230600" cy="6858000"/>
          </a:xfrm>
          <a:prstGeom prst="rect">
            <a:avLst/>
          </a:prstGeom>
          <a:solidFill>
            <a:srgbClr val="FFD06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>
                <a:noFill/>
              </a:ln>
              <a:solidFill>
                <a:srgbClr val="FFD06E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0A8E06D-DE6A-88AE-CD55-5E0FC014C90D}"/>
              </a:ext>
            </a:extLst>
          </p:cNvPr>
          <p:cNvSpPr/>
          <p:nvPr userDrawn="1"/>
        </p:nvSpPr>
        <p:spPr>
          <a:xfrm rot="10800000">
            <a:off x="-5314" y="-396"/>
            <a:ext cx="230600" cy="6858000"/>
          </a:xfrm>
          <a:prstGeom prst="rect">
            <a:avLst/>
          </a:prstGeom>
          <a:solidFill>
            <a:srgbClr val="C3572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>
                <a:noFill/>
              </a:ln>
              <a:solidFill>
                <a:srgbClr val="FFD06E"/>
              </a:solidFill>
              <a:highlight>
                <a:srgbClr val="FEC969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1816649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378FC6-3508-F2D0-3C76-7787A2B025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3FB8F6-466B-42DE-0409-6DDC57DD54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CD7AF7-CE38-18AD-56D8-99EFFFAEC6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46060-BE22-4642-A676-80F885F2B38C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B2815D-EA40-97F9-646E-41DDA0A21D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970C2D-D885-0DF4-C7B5-EFFE4AA7C2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E719C-8221-1947-AC84-4C055D6868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16597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767ABC-D679-0F87-0004-8139FB59ED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1663C8-CB54-145C-7205-723C4E8C75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2889B9-B816-4374-F71E-DA11ADBE1D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46060-BE22-4642-A676-80F885F2B38C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8F92EC-3E49-3E5A-1679-99C7961649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18F2AB-41A6-691C-024C-502701F79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E719C-8221-1947-AC84-4C055D6868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26133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C22E0D-7CB2-30CF-ED2A-DBBB9DE91C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589C72-90A2-47DC-D791-172DC1104DC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91F5C92-55C9-EA0F-367B-63A3C2AF1A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89D402-7023-87AE-2475-6F29E666F8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46060-BE22-4642-A676-80F885F2B38C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8838A79-6F94-1815-1C3A-38E712777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837922-91EF-9E54-986B-12AE5FAB07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E719C-8221-1947-AC84-4C055D6868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64496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550731-0DAB-4C61-7B6C-CA35326A72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CC7361-229C-7C03-1F39-40065837E8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F769AA8-C88D-6108-6327-2D1025AFBF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D9B9DC9-6F7A-3E7D-E6A1-1854AEF094C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F17F22B-F8C5-A920-B3EC-C626202C9E5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96DEF71-6630-1800-3845-82EB2C4EBE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46060-BE22-4642-A676-80F885F2B38C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E2BD558-118D-A294-0377-F299578DBD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E457A1B-1772-4982-A287-BEB8FED81F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E719C-8221-1947-AC84-4C055D6868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54063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B8924A-76B6-0B07-D32B-AF6273495D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EED811C-4794-64A6-7005-D582FCB8B4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46060-BE22-4642-A676-80F885F2B38C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E00BDE9-0382-D703-C543-D7CC88564B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465503D-47E6-8BBD-9753-14613CBA6D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E719C-8221-1947-AC84-4C055D6868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25776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0235AD9-5BB5-D2CB-B0DC-728E2BEDF4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46060-BE22-4642-A676-80F885F2B38C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170A412-B4BA-1580-6B02-5B71A45555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500C8E-B833-CFC8-97B9-254CDCEC1D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E719C-8221-1947-AC84-4C055D6868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504483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5B78EB-4D2D-8C35-4242-A44D332C77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20EE4D-2215-5433-9C73-25BBFF8DC7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2ACEF8-736F-831C-FF00-9088C08606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2345A4-1015-6205-48EE-D766C6CF73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46060-BE22-4642-A676-80F885F2B38C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0C74C6-C5F5-D614-38AB-CDE93A0716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2BDEFA-047A-17ED-3EB1-13863375BA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E719C-8221-1947-AC84-4C055D6868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79627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FBF50B-10BB-5519-79B4-C885AD78C6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A682D12-7E5E-5588-EDD3-4BB3F30C79D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836A01-70F3-D1C2-B0B2-F0BFA29B4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5112146-47D8-3CE9-0DED-00D300FD64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46060-BE22-4642-A676-80F885F2B38C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FD6D3E9-FD8D-2133-CFF8-24516C9234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9CF98D3-A3FC-CEED-8AD8-0DC6A6D6D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E719C-8221-1947-AC84-4C055D6868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579468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F4F807-6406-37E0-C330-1851BE9A30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FF0DEE3-1B37-EA68-9A14-F6306A68A12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BBA245-FAA6-04C0-1D91-3086E406E6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46060-BE22-4642-A676-80F885F2B38C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025FD8-6F4F-320E-58E4-994DB0C6EA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2DA1F1-1B60-5AB7-97B9-64CF7146C2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E719C-8221-1947-AC84-4C055D6868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373762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7DEFFA3-A3EF-E79B-1600-D7044A52F57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76E2274-195F-98BD-4355-24F18BAB5C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8DB426-3664-2ACF-86DD-A3E6829E67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46060-BE22-4642-A676-80F885F2B38C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C5C409-28BF-FB63-CE6E-1F79CA2B82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38314A-AC83-3F88-DF64-BA518A4BA1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E719C-8221-1947-AC84-4C055D6868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28102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C3BE022-81FB-29B6-19C5-F1CAB7056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B3A70B-60B2-5100-1D91-DA923A9B53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50B3B1-E1CB-0DB2-9201-9D9EC06DD07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F446060-BE22-4642-A676-80F885F2B38C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85DE84-1207-ADF8-2939-261E13A6223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B474C5-D10C-5B33-647D-B36CDB67E6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78E719C-8221-1947-AC84-4C055D6868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14519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2" r:id="rId2"/>
    <p:sldLayoutId id="2147483673" r:id="rId3"/>
    <p:sldLayoutId id="2147483667" r:id="rId4"/>
    <p:sldLayoutId id="2147483666" r:id="rId5"/>
    <p:sldLayoutId id="2147483670" r:id="rId6"/>
    <p:sldLayoutId id="2147483671" r:id="rId7"/>
    <p:sldLayoutId id="2147483668" r:id="rId8"/>
    <p:sldLayoutId id="2147483650" r:id="rId9"/>
    <p:sldLayoutId id="2147483651" r:id="rId10"/>
    <p:sldLayoutId id="2147483652" r:id="rId11"/>
    <p:sldLayoutId id="2147483653" r:id="rId12"/>
    <p:sldLayoutId id="2147483654" r:id="rId13"/>
    <p:sldLayoutId id="2147483655" r:id="rId14"/>
    <p:sldLayoutId id="2147483656" r:id="rId15"/>
    <p:sldLayoutId id="2147483657" r:id="rId16"/>
    <p:sldLayoutId id="2147483658" r:id="rId17"/>
    <p:sldLayoutId id="2147483659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tx1"/>
          </a:solidFill>
          <a:latin typeface="Barlow Condensed" pitchFamily="2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1" i="0" kern="1200">
          <a:solidFill>
            <a:schemeClr val="tx1"/>
          </a:solidFill>
          <a:latin typeface="Barlow" pitchFamily="2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1" i="0" kern="1200">
          <a:solidFill>
            <a:schemeClr val="tx1"/>
          </a:solidFill>
          <a:latin typeface="Barlow" pitchFamily="2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1" i="0" kern="1200">
          <a:solidFill>
            <a:schemeClr val="tx1"/>
          </a:solidFill>
          <a:latin typeface="Barlow" pitchFamily="2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i="0" kern="1200">
          <a:solidFill>
            <a:schemeClr val="tx1"/>
          </a:solidFill>
          <a:latin typeface="Barlow" pitchFamily="2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i="0" kern="1200">
          <a:solidFill>
            <a:schemeClr val="tx1"/>
          </a:solidFill>
          <a:latin typeface="Barlow" pitchFamily="2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1.png"/><Relationship Id="rId4" Type="http://schemas.openxmlformats.org/officeDocument/2006/relationships/image" Target="../media/image10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8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1B5ECA8-0B0A-D23D-25CB-59D6D156BE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1729784"/>
            <a:ext cx="7772400" cy="2639308"/>
          </a:xfrm>
          <a:prstGeom prst="rect">
            <a:avLst/>
          </a:prstGeom>
        </p:spPr>
      </p:pic>
      <p:pic>
        <p:nvPicPr>
          <p:cNvPr id="6" name="Picture 5" descr="A logo with a bird and stars&#10;&#10;AI-generated content may be incorrect.">
            <a:extLst>
              <a:ext uri="{FF2B5EF4-FFF2-40B4-BE49-F238E27FC236}">
                <a16:creationId xmlns:a16="http://schemas.microsoft.com/office/drawing/2014/main" id="{32759DC5-D48F-C227-3B4D-10326BB850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642" y="5286266"/>
            <a:ext cx="1226457" cy="1226457"/>
          </a:xfrm>
          <a:prstGeom prst="rect">
            <a:avLst/>
          </a:prstGeom>
        </p:spPr>
      </p:pic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C60ABABC-BCD8-DA88-20D5-D203724545B8}"/>
              </a:ext>
            </a:extLst>
          </p:cNvPr>
          <p:cNvSpPr txBox="1">
            <a:spLocks/>
          </p:cNvSpPr>
          <p:nvPr/>
        </p:nvSpPr>
        <p:spPr>
          <a:xfrm>
            <a:off x="7110686" y="4931077"/>
            <a:ext cx="6437295" cy="710377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i="1" kern="1200">
                <a:solidFill>
                  <a:schemeClr val="bg1"/>
                </a:solidFill>
                <a:latin typeface="Barlow" pitchFamily="2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Rooted in Tradition: </a:t>
            </a:r>
            <a:br>
              <a:rPr lang="en-US" dirty="0"/>
            </a:br>
            <a:r>
              <a:rPr lang="en-US" dirty="0"/>
              <a:t>Rising in Resilience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6EE33CF-07FC-AF76-A8FA-C1D9F5C8AD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21141" y="-64008"/>
            <a:ext cx="12413141" cy="6863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03864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FCCC12-2E84-EB92-EC04-5F6C4FE3A5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AEC1FAAF-D258-BD1B-4ABA-0959CA5A6AEC}"/>
              </a:ext>
            </a:extLst>
          </p:cNvPr>
          <p:cNvSpPr txBox="1">
            <a:spLocks/>
          </p:cNvSpPr>
          <p:nvPr/>
        </p:nvSpPr>
        <p:spPr>
          <a:xfrm>
            <a:off x="1588859" y="1493380"/>
            <a:ext cx="4302353" cy="1710298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i="0" kern="1200">
                <a:solidFill>
                  <a:srgbClr val="7A3203"/>
                </a:solidFill>
                <a:latin typeface="Barlow Condensed" pitchFamily="2" charset="77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chemeClr val="bg1"/>
                </a:solidFill>
              </a:rPr>
              <a:t>Welcome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EC9BFEAD-8951-82D1-FBB5-2C42886A6EE0}"/>
              </a:ext>
            </a:extLst>
          </p:cNvPr>
          <p:cNvSpPr txBox="1">
            <a:spLocks/>
          </p:cNvSpPr>
          <p:nvPr/>
        </p:nvSpPr>
        <p:spPr>
          <a:xfrm>
            <a:off x="1588860" y="3281209"/>
            <a:ext cx="3728631" cy="153342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i="0" kern="1200">
                <a:solidFill>
                  <a:srgbClr val="C35720"/>
                </a:solidFill>
                <a:latin typeface="Barlow" pitchFamily="2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FFE5A1"/>
              </a:solidFill>
            </a:endParaRP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C86C718B-8E1D-5798-72B4-0B7A309EDA06}"/>
              </a:ext>
            </a:extLst>
          </p:cNvPr>
          <p:cNvSpPr txBox="1">
            <a:spLocks/>
          </p:cNvSpPr>
          <p:nvPr/>
        </p:nvSpPr>
        <p:spPr>
          <a:xfrm>
            <a:off x="6547104" y="1493380"/>
            <a:ext cx="5367528" cy="418952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i="0" kern="1200">
                <a:solidFill>
                  <a:srgbClr val="C35720"/>
                </a:solidFill>
                <a:latin typeface="Barlow" pitchFamily="2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600" b="0" i="0" dirty="0">
                <a:solidFill>
                  <a:schemeClr val="tx1">
                    <a:lumMod val="95000"/>
                    <a:lumOff val="5000"/>
                  </a:schemeClr>
                </a:solidFill>
                <a:latin typeface="Barlow Medium" pitchFamily="2" charset="77"/>
              </a:rPr>
              <a:t>Section 184 as a Housing Development Finance Tool.</a:t>
            </a:r>
          </a:p>
        </p:txBody>
      </p:sp>
      <p:pic>
        <p:nvPicPr>
          <p:cNvPr id="16" name="Picture 15" descr="A logo with a bird and stars&#10;&#10;AI-generated content may be incorrect.">
            <a:extLst>
              <a:ext uri="{FF2B5EF4-FFF2-40B4-BE49-F238E27FC236}">
                <a16:creationId xmlns:a16="http://schemas.microsoft.com/office/drawing/2014/main" id="{1751CBCC-48E6-AAF2-F8AD-F8166FA20E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2369" y="6004447"/>
            <a:ext cx="788515" cy="788515"/>
          </a:xfrm>
          <a:prstGeom prst="rect">
            <a:avLst/>
          </a:prstGeom>
        </p:spPr>
      </p:pic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8C51D8ED-8E2E-39AC-6151-A4CD6AF748FC}"/>
              </a:ext>
            </a:extLst>
          </p:cNvPr>
          <p:cNvSpPr txBox="1">
            <a:spLocks/>
          </p:cNvSpPr>
          <p:nvPr/>
        </p:nvSpPr>
        <p:spPr>
          <a:xfrm>
            <a:off x="213511" y="6333667"/>
            <a:ext cx="3348800" cy="45929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b="1" i="0" kern="1200">
                <a:solidFill>
                  <a:srgbClr val="7A3203"/>
                </a:solidFill>
                <a:latin typeface="Barlow SemiBold" pitchFamily="2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FFE5A1"/>
                </a:solidFill>
              </a:rPr>
              <a:t>Doubletree by Hilton Hotel  Washington DC - Crystal City in Arlington, Virginia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88804556-E07E-6B5C-EEB8-7D30C0394309}"/>
              </a:ext>
            </a:extLst>
          </p:cNvPr>
          <p:cNvSpPr txBox="1">
            <a:spLocks/>
          </p:cNvSpPr>
          <p:nvPr/>
        </p:nvSpPr>
        <p:spPr>
          <a:xfrm>
            <a:off x="213510" y="6143623"/>
            <a:ext cx="2326088" cy="31449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b="1" i="0" kern="1200">
                <a:solidFill>
                  <a:srgbClr val="7A3203"/>
                </a:solidFill>
                <a:latin typeface="Barlow" pitchFamily="2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FFE5A1"/>
                </a:solidFill>
              </a:rPr>
              <a:t>September 1-3, 2026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8B9E3E63-5C5B-FD8A-725C-F11422356F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6337" y="5665788"/>
            <a:ext cx="2764617" cy="477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7083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9C8D27-123F-E5CD-7E58-869BF13DA2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DCFA0780-2211-FC4E-36E4-81D95E79FDF5}"/>
              </a:ext>
            </a:extLst>
          </p:cNvPr>
          <p:cNvSpPr txBox="1">
            <a:spLocks/>
          </p:cNvSpPr>
          <p:nvPr/>
        </p:nvSpPr>
        <p:spPr>
          <a:xfrm>
            <a:off x="1295249" y="1287655"/>
            <a:ext cx="4276875" cy="1710298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i="0" kern="1200">
                <a:solidFill>
                  <a:srgbClr val="7A3203"/>
                </a:solidFill>
                <a:latin typeface="Barlow Condensed" pitchFamily="2" charset="77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chemeClr val="bg1"/>
                </a:solidFill>
              </a:rPr>
              <a:t>Presenter: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B313D8CF-EF95-B049-9BD0-B8E1F5D2BDBD}"/>
              </a:ext>
            </a:extLst>
          </p:cNvPr>
          <p:cNvSpPr txBox="1">
            <a:spLocks/>
          </p:cNvSpPr>
          <p:nvPr/>
        </p:nvSpPr>
        <p:spPr>
          <a:xfrm>
            <a:off x="1295250" y="3075484"/>
            <a:ext cx="3728631" cy="153342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i="0" kern="1200">
                <a:solidFill>
                  <a:srgbClr val="C35720"/>
                </a:solidFill>
                <a:latin typeface="Barlow" pitchFamily="2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FFE5A1"/>
                </a:solidFill>
              </a:rPr>
              <a:t>Jason Adams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85596B7B-CCF4-862A-E3AF-B4D1F0D02169}"/>
              </a:ext>
            </a:extLst>
          </p:cNvPr>
          <p:cNvSpPr txBox="1">
            <a:spLocks/>
          </p:cNvSpPr>
          <p:nvPr/>
        </p:nvSpPr>
        <p:spPr>
          <a:xfrm>
            <a:off x="6547104" y="1493380"/>
            <a:ext cx="4513163" cy="418952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i="0" kern="1200">
                <a:solidFill>
                  <a:srgbClr val="C35720"/>
                </a:solidFill>
                <a:latin typeface="Barlow" pitchFamily="2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endParaRPr lang="en-US" sz="2400" b="0" i="0" dirty="0">
              <a:solidFill>
                <a:schemeClr val="tx1">
                  <a:lumMod val="95000"/>
                  <a:lumOff val="5000"/>
                </a:schemeClr>
              </a:solidFill>
              <a:latin typeface="Barlow Medium" pitchFamily="2" charset="77"/>
            </a:endParaRPr>
          </a:p>
        </p:txBody>
      </p:sp>
      <p:pic>
        <p:nvPicPr>
          <p:cNvPr id="16" name="Picture 15" descr="A logo with a bird and stars&#10;&#10;AI-generated content may be incorrect.">
            <a:extLst>
              <a:ext uri="{FF2B5EF4-FFF2-40B4-BE49-F238E27FC236}">
                <a16:creationId xmlns:a16="http://schemas.microsoft.com/office/drawing/2014/main" id="{FFCE8E4B-4FE7-84E3-0A35-268D6E3FA4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2369" y="6004447"/>
            <a:ext cx="788515" cy="788515"/>
          </a:xfrm>
          <a:prstGeom prst="rect">
            <a:avLst/>
          </a:prstGeom>
        </p:spPr>
      </p:pic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119421E8-B093-DEDA-841F-B15AE0201993}"/>
              </a:ext>
            </a:extLst>
          </p:cNvPr>
          <p:cNvSpPr txBox="1">
            <a:spLocks/>
          </p:cNvSpPr>
          <p:nvPr/>
        </p:nvSpPr>
        <p:spPr>
          <a:xfrm>
            <a:off x="213511" y="6333667"/>
            <a:ext cx="3348800" cy="45929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b="1" i="0" kern="1200">
                <a:solidFill>
                  <a:srgbClr val="7A3203"/>
                </a:solidFill>
                <a:latin typeface="Barlow SemiBold" pitchFamily="2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FFE5A1"/>
                </a:solidFill>
              </a:rPr>
              <a:t>Doubletree by Hilton Hotel  Washington DC - Crystal City in Arlington, Virginia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B248AA6F-746D-6166-B6D6-DD36CD32345A}"/>
              </a:ext>
            </a:extLst>
          </p:cNvPr>
          <p:cNvSpPr txBox="1">
            <a:spLocks/>
          </p:cNvSpPr>
          <p:nvPr/>
        </p:nvSpPr>
        <p:spPr>
          <a:xfrm>
            <a:off x="213510" y="6143623"/>
            <a:ext cx="2326088" cy="31449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b="1" i="0" kern="1200">
                <a:solidFill>
                  <a:srgbClr val="7A3203"/>
                </a:solidFill>
                <a:latin typeface="Barlow" pitchFamily="2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FFE5A1"/>
                </a:solidFill>
              </a:rPr>
              <a:t>September 1-3, 2026 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B762E5BA-D7B5-D6E5-C328-D60410269D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6337" y="5665788"/>
            <a:ext cx="2764617" cy="477835"/>
          </a:xfrm>
          <a:prstGeom prst="rect">
            <a:avLst/>
          </a:prstGeom>
        </p:spPr>
      </p:pic>
      <p:pic>
        <p:nvPicPr>
          <p:cNvPr id="3" name="Picture 2" descr="Close-up of a business card&#10;&#10;AI-generated content may be incorrect.">
            <a:extLst>
              <a:ext uri="{FF2B5EF4-FFF2-40B4-BE49-F238E27FC236}">
                <a16:creationId xmlns:a16="http://schemas.microsoft.com/office/drawing/2014/main" id="{739C3642-1C5A-2945-1C47-12875C9FAC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14160" y="1834896"/>
            <a:ext cx="4652070" cy="272796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794612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D7244C-3E84-F811-09F8-82FC1529EB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logo with a bird and stars&#10;&#10;AI-generated content may be incorrect.">
            <a:extLst>
              <a:ext uri="{FF2B5EF4-FFF2-40B4-BE49-F238E27FC236}">
                <a16:creationId xmlns:a16="http://schemas.microsoft.com/office/drawing/2014/main" id="{D76CE36D-8DDF-5105-D245-A32A5411DB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642" y="5724208"/>
            <a:ext cx="788515" cy="788515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20696FA2-A3D2-ECE6-5948-859706EFF6E3}"/>
              </a:ext>
            </a:extLst>
          </p:cNvPr>
          <p:cNvSpPr txBox="1">
            <a:spLocks/>
          </p:cNvSpPr>
          <p:nvPr/>
        </p:nvSpPr>
        <p:spPr>
          <a:xfrm>
            <a:off x="1916267" y="932044"/>
            <a:ext cx="9144000" cy="1006475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i="0" kern="1200">
                <a:solidFill>
                  <a:srgbClr val="7A3203"/>
                </a:solidFill>
                <a:latin typeface="Barlow Condensed" pitchFamily="2" charset="77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chemeClr val="tx1"/>
                </a:solidFill>
              </a:rPr>
              <a:t>Introductions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8ED2E014-F7B9-E14E-EB61-A4A8BD524EFF}"/>
              </a:ext>
            </a:extLst>
          </p:cNvPr>
          <p:cNvSpPr txBox="1">
            <a:spLocks/>
          </p:cNvSpPr>
          <p:nvPr/>
        </p:nvSpPr>
        <p:spPr>
          <a:xfrm>
            <a:off x="1916267" y="2729720"/>
            <a:ext cx="9144000" cy="239185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i="0" kern="1200">
                <a:solidFill>
                  <a:srgbClr val="C35720"/>
                </a:solidFill>
                <a:latin typeface="Barlow" pitchFamily="2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dirty="0">
                <a:solidFill>
                  <a:schemeClr val="tx1">
                    <a:lumMod val="95000"/>
                    <a:lumOff val="5000"/>
                  </a:schemeClr>
                </a:solidFill>
                <a:latin typeface="Barlow Medium" pitchFamily="2" charset="77"/>
              </a:rPr>
              <a:t>Name.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dirty="0">
                <a:solidFill>
                  <a:schemeClr val="tx1">
                    <a:lumMod val="95000"/>
                    <a:lumOff val="5000"/>
                  </a:schemeClr>
                </a:solidFill>
                <a:latin typeface="Barlow Medium" pitchFamily="2" charset="77"/>
              </a:rPr>
              <a:t>Organization.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dirty="0">
                <a:solidFill>
                  <a:schemeClr val="tx1">
                    <a:lumMod val="95000"/>
                    <a:lumOff val="5000"/>
                  </a:schemeClr>
                </a:solidFill>
                <a:latin typeface="Barlow Medium" pitchFamily="2" charset="77"/>
              </a:rPr>
              <a:t>Length of time at the organization.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dirty="0">
                <a:solidFill>
                  <a:schemeClr val="tx1">
                    <a:lumMod val="95000"/>
                    <a:lumOff val="5000"/>
                  </a:schemeClr>
                </a:solidFill>
                <a:latin typeface="Barlow Medium" pitchFamily="2" charset="77"/>
              </a:rPr>
              <a:t>What you hope to learn today.</a:t>
            </a:r>
            <a:endParaRPr lang="en-US" sz="2400" b="0" i="0" dirty="0">
              <a:solidFill>
                <a:schemeClr val="tx1">
                  <a:lumMod val="95000"/>
                  <a:lumOff val="5000"/>
                </a:schemeClr>
              </a:solidFill>
              <a:latin typeface="Barlow Medium" pitchFamily="2" charset="77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4327980-E488-8F30-D5E1-209E3BFD59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9035" y="5832829"/>
            <a:ext cx="2243017" cy="389331"/>
          </a:xfrm>
          <a:prstGeom prst="rect">
            <a:avLst/>
          </a:prstGeom>
        </p:spPr>
      </p:pic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2278778C-F12C-BC1A-D61E-AB69B6E62843}"/>
              </a:ext>
            </a:extLst>
          </p:cNvPr>
          <p:cNvSpPr txBox="1">
            <a:spLocks/>
          </p:cNvSpPr>
          <p:nvPr/>
        </p:nvSpPr>
        <p:spPr>
          <a:xfrm>
            <a:off x="1455963" y="6454245"/>
            <a:ext cx="5781104" cy="31449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b="1" i="0" kern="1200">
                <a:solidFill>
                  <a:srgbClr val="7A3203"/>
                </a:solidFill>
                <a:latin typeface="Barlow SemiBold" pitchFamily="2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Doubletree by Hilton Hotel  Washington DC - Crystal City in Arlington, Virginia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A7302D67-0560-1CAC-C659-B6A9FC5A090E}"/>
              </a:ext>
            </a:extLst>
          </p:cNvPr>
          <p:cNvSpPr txBox="1">
            <a:spLocks/>
          </p:cNvSpPr>
          <p:nvPr/>
        </p:nvSpPr>
        <p:spPr>
          <a:xfrm>
            <a:off x="1455963" y="6222160"/>
            <a:ext cx="2326088" cy="31449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b="1" i="0" kern="1200">
                <a:solidFill>
                  <a:srgbClr val="7A3203"/>
                </a:solidFill>
                <a:latin typeface="Barlow" pitchFamily="2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September 1-3, 2026 </a:t>
            </a:r>
          </a:p>
        </p:txBody>
      </p:sp>
    </p:spTree>
    <p:extLst>
      <p:ext uri="{BB962C8B-B14F-4D97-AF65-F5344CB8AC3E}">
        <p14:creationId xmlns:p14="http://schemas.microsoft.com/office/powerpoint/2010/main" val="35675300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943369-71CA-D232-F99E-89D2239361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logo with a bird and stars&#10;&#10;AI-generated content may be incorrect.">
            <a:extLst>
              <a:ext uri="{FF2B5EF4-FFF2-40B4-BE49-F238E27FC236}">
                <a16:creationId xmlns:a16="http://schemas.microsoft.com/office/drawing/2014/main" id="{F9ED3D39-E785-BA27-A53E-5D07BDD677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478" y="5772151"/>
            <a:ext cx="788515" cy="788515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AA2DB899-5FBE-3CC7-03C8-7CC467944E76}"/>
              </a:ext>
            </a:extLst>
          </p:cNvPr>
          <p:cNvSpPr txBox="1">
            <a:spLocks/>
          </p:cNvSpPr>
          <p:nvPr/>
        </p:nvSpPr>
        <p:spPr>
          <a:xfrm>
            <a:off x="1916267" y="932044"/>
            <a:ext cx="9144000" cy="1006475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i="0" kern="1200">
                <a:solidFill>
                  <a:srgbClr val="7A3203"/>
                </a:solidFill>
                <a:latin typeface="Barlow Condensed" pitchFamily="2" charset="77"/>
                <a:ea typeface="+mj-ea"/>
                <a:cs typeface="+mj-cs"/>
              </a:defRPr>
            </a:lvl1pPr>
          </a:lstStyle>
          <a:p>
            <a:endParaRPr lang="en-US" dirty="0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05FB601D-6BBD-750D-E59F-D349AE89BD01}"/>
              </a:ext>
            </a:extLst>
          </p:cNvPr>
          <p:cNvSpPr txBox="1">
            <a:spLocks/>
          </p:cNvSpPr>
          <p:nvPr/>
        </p:nvSpPr>
        <p:spPr>
          <a:xfrm>
            <a:off x="1916267" y="1895572"/>
            <a:ext cx="8983579" cy="520783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i="0" kern="1200">
                <a:solidFill>
                  <a:srgbClr val="C35720"/>
                </a:solidFill>
                <a:latin typeface="Barlow" pitchFamily="2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DBA88825-FB05-EB74-7F3F-1616912A5470}"/>
              </a:ext>
            </a:extLst>
          </p:cNvPr>
          <p:cNvSpPr txBox="1">
            <a:spLocks/>
          </p:cNvSpPr>
          <p:nvPr/>
        </p:nvSpPr>
        <p:spPr>
          <a:xfrm>
            <a:off x="1916267" y="2729720"/>
            <a:ext cx="9144000" cy="239185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i="0" kern="1200">
                <a:solidFill>
                  <a:srgbClr val="C35720"/>
                </a:solidFill>
                <a:latin typeface="Barlow" pitchFamily="2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endParaRPr lang="en-US" sz="2400" b="0" i="0" dirty="0">
              <a:solidFill>
                <a:schemeClr val="tx1">
                  <a:lumMod val="95000"/>
                  <a:lumOff val="5000"/>
                </a:schemeClr>
              </a:solidFill>
              <a:latin typeface="Barlow Medium" pitchFamily="2" charset="77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5289B22-6C80-994B-804E-8D6BA92BD1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9693" y="5772151"/>
            <a:ext cx="2243017" cy="389331"/>
          </a:xfrm>
          <a:prstGeom prst="rect">
            <a:avLst/>
          </a:prstGeom>
        </p:spPr>
      </p:pic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4B0C5F98-9A69-84D5-4787-3EF0A735EAB8}"/>
              </a:ext>
            </a:extLst>
          </p:cNvPr>
          <p:cNvSpPr txBox="1">
            <a:spLocks/>
          </p:cNvSpPr>
          <p:nvPr/>
        </p:nvSpPr>
        <p:spPr>
          <a:xfrm>
            <a:off x="1636622" y="6351526"/>
            <a:ext cx="5781104" cy="31449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b="1" i="0" kern="1200">
                <a:solidFill>
                  <a:srgbClr val="7A3203"/>
                </a:solidFill>
                <a:latin typeface="Barlow SemiBold" pitchFamily="2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Doubletree by Hilton Hotel  Washington DC - Crystal City in Arlington, Virginia</a:t>
            </a:r>
            <a:endParaRPr lang="en-US" dirty="0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A8DC9FA2-47B7-471D-9154-0C7335C28E4C}"/>
              </a:ext>
            </a:extLst>
          </p:cNvPr>
          <p:cNvSpPr txBox="1">
            <a:spLocks/>
          </p:cNvSpPr>
          <p:nvPr/>
        </p:nvSpPr>
        <p:spPr>
          <a:xfrm>
            <a:off x="1636621" y="6161482"/>
            <a:ext cx="2326088" cy="31449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b="1" i="0" kern="1200">
                <a:solidFill>
                  <a:srgbClr val="7A3203"/>
                </a:solidFill>
                <a:latin typeface="Barlow" pitchFamily="2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September 1-3, 2026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CB5E6C0-0E15-E79A-3BDA-971EC915E537}"/>
              </a:ext>
            </a:extLst>
          </p:cNvPr>
          <p:cNvSpPr txBox="1"/>
          <p:nvPr/>
        </p:nvSpPr>
        <p:spPr>
          <a:xfrm>
            <a:off x="2185416" y="895440"/>
            <a:ext cx="6108192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rlow Condensed" pitchFamily="2" charset="77"/>
                <a:ea typeface="+mj-ea"/>
                <a:cs typeface="+mj-cs"/>
              </a:rPr>
              <a:t>Purpose of Program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DB77BC1-5C96-5776-C2CA-C14EE853B5D9}"/>
              </a:ext>
            </a:extLst>
          </p:cNvPr>
          <p:cNvSpPr txBox="1"/>
          <p:nvPr/>
        </p:nvSpPr>
        <p:spPr>
          <a:xfrm>
            <a:off x="2249424" y="2566327"/>
            <a:ext cx="8805672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To increase the availability of mortgage lending to Native Americans and Native American Communities.</a:t>
            </a:r>
          </a:p>
        </p:txBody>
      </p:sp>
    </p:spTree>
    <p:extLst>
      <p:ext uri="{BB962C8B-B14F-4D97-AF65-F5344CB8AC3E}">
        <p14:creationId xmlns:p14="http://schemas.microsoft.com/office/powerpoint/2010/main" val="3923191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653F14-8E0C-9C05-9817-6992A48243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logo with a bird and stars&#10;&#10;AI-generated content may be incorrect.">
            <a:extLst>
              <a:ext uri="{FF2B5EF4-FFF2-40B4-BE49-F238E27FC236}">
                <a16:creationId xmlns:a16="http://schemas.microsoft.com/office/drawing/2014/main" id="{E95D5C61-B739-9509-317B-72484A3DB3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478" y="5772151"/>
            <a:ext cx="788515" cy="788515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10D5833B-A6E0-C8FB-AC7D-425509D5F202}"/>
              </a:ext>
            </a:extLst>
          </p:cNvPr>
          <p:cNvSpPr txBox="1">
            <a:spLocks/>
          </p:cNvSpPr>
          <p:nvPr/>
        </p:nvSpPr>
        <p:spPr>
          <a:xfrm>
            <a:off x="1916267" y="932044"/>
            <a:ext cx="9144000" cy="1006475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i="0" kern="1200">
                <a:solidFill>
                  <a:srgbClr val="7A3203"/>
                </a:solidFill>
                <a:latin typeface="Barlow Condensed" pitchFamily="2" charset="77"/>
                <a:ea typeface="+mj-ea"/>
                <a:cs typeface="+mj-cs"/>
              </a:defRPr>
            </a:lvl1pPr>
          </a:lstStyle>
          <a:p>
            <a:endParaRPr lang="en-US" dirty="0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A7B47EC5-9BB9-5415-BB89-CFFAA5C5E1F0}"/>
              </a:ext>
            </a:extLst>
          </p:cNvPr>
          <p:cNvSpPr txBox="1">
            <a:spLocks/>
          </p:cNvSpPr>
          <p:nvPr/>
        </p:nvSpPr>
        <p:spPr>
          <a:xfrm>
            <a:off x="1916267" y="1895572"/>
            <a:ext cx="8983579" cy="520783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i="0" kern="1200">
                <a:solidFill>
                  <a:srgbClr val="C35720"/>
                </a:solidFill>
                <a:latin typeface="Barlow" pitchFamily="2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95DD0445-834B-C753-15FF-488A807D6BD3}"/>
              </a:ext>
            </a:extLst>
          </p:cNvPr>
          <p:cNvSpPr txBox="1">
            <a:spLocks/>
          </p:cNvSpPr>
          <p:nvPr/>
        </p:nvSpPr>
        <p:spPr>
          <a:xfrm>
            <a:off x="1916267" y="2729720"/>
            <a:ext cx="9144000" cy="239185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i="0" kern="1200">
                <a:solidFill>
                  <a:srgbClr val="C35720"/>
                </a:solidFill>
                <a:latin typeface="Barlow" pitchFamily="2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endParaRPr lang="en-US" sz="2400" b="0" i="0" dirty="0">
              <a:solidFill>
                <a:schemeClr val="tx1">
                  <a:lumMod val="95000"/>
                  <a:lumOff val="5000"/>
                </a:schemeClr>
              </a:solidFill>
              <a:latin typeface="Barlow Medium" pitchFamily="2" charset="77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F1399B6-A9FA-07F0-7A03-6C39EB896C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9693" y="5772151"/>
            <a:ext cx="2243017" cy="389331"/>
          </a:xfrm>
          <a:prstGeom prst="rect">
            <a:avLst/>
          </a:prstGeom>
        </p:spPr>
      </p:pic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860B9D97-F074-E3A7-8B9E-357B47ACCAE1}"/>
              </a:ext>
            </a:extLst>
          </p:cNvPr>
          <p:cNvSpPr txBox="1">
            <a:spLocks/>
          </p:cNvSpPr>
          <p:nvPr/>
        </p:nvSpPr>
        <p:spPr>
          <a:xfrm>
            <a:off x="1636622" y="6351526"/>
            <a:ext cx="5781104" cy="31449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b="1" i="0" kern="1200">
                <a:solidFill>
                  <a:srgbClr val="7A3203"/>
                </a:solidFill>
                <a:latin typeface="Barlow SemiBold" pitchFamily="2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Doubletree by Hilton Hotel  Washington DC - Crystal City in Arlington, Virginia</a:t>
            </a:r>
            <a:endParaRPr lang="en-US" dirty="0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ECD53623-C522-B883-739B-9022438F4A14}"/>
              </a:ext>
            </a:extLst>
          </p:cNvPr>
          <p:cNvSpPr txBox="1">
            <a:spLocks/>
          </p:cNvSpPr>
          <p:nvPr/>
        </p:nvSpPr>
        <p:spPr>
          <a:xfrm>
            <a:off x="1636621" y="6161482"/>
            <a:ext cx="2326088" cy="31449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b="1" i="0" kern="1200">
                <a:solidFill>
                  <a:srgbClr val="7A3203"/>
                </a:solidFill>
                <a:latin typeface="Barlow" pitchFamily="2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September 1-3, 2026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D28DD39-C8AF-ED1F-994C-AC707BC575E3}"/>
              </a:ext>
            </a:extLst>
          </p:cNvPr>
          <p:cNvSpPr txBox="1"/>
          <p:nvPr/>
        </p:nvSpPr>
        <p:spPr>
          <a:xfrm>
            <a:off x="1883664" y="319368"/>
            <a:ext cx="6108192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rlow Condensed" pitchFamily="2" charset="77"/>
                <a:ea typeface="+mj-ea"/>
                <a:cs typeface="+mj-cs"/>
              </a:rPr>
              <a:t>184 Loan Program overview: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308A82F-A3B3-F3BC-4360-ED59112EC48B}"/>
              </a:ext>
            </a:extLst>
          </p:cNvPr>
          <p:cNvSpPr txBox="1"/>
          <p:nvPr/>
        </p:nvSpPr>
        <p:spPr>
          <a:xfrm>
            <a:off x="1847088" y="1291239"/>
            <a:ext cx="9738360" cy="43519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1992 Housing and Community Development Act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Nationwide Homeownership, New Construction and Rehabilitation Loan Program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100% Guaranteed Funds for lenders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Up to 30-year mortgage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Low down payment with no mortgage insurance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Available to Enrolled Tribal Members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Originally intended to make market rate loans on Tribal and Individual Trust Land.</a:t>
            </a:r>
          </a:p>
        </p:txBody>
      </p:sp>
    </p:spTree>
    <p:extLst>
      <p:ext uri="{BB962C8B-B14F-4D97-AF65-F5344CB8AC3E}">
        <p14:creationId xmlns:p14="http://schemas.microsoft.com/office/powerpoint/2010/main" val="35467122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C9B1E7-8FF8-CDE4-9B9F-7547B57403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logo with a bird and stars&#10;&#10;AI-generated content may be incorrect.">
            <a:extLst>
              <a:ext uri="{FF2B5EF4-FFF2-40B4-BE49-F238E27FC236}">
                <a16:creationId xmlns:a16="http://schemas.microsoft.com/office/drawing/2014/main" id="{768AB202-15AD-83F8-D158-B23D5DEE5C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478" y="5772151"/>
            <a:ext cx="788515" cy="788515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CEA6C57B-2753-FBDD-E3E9-B62CA144650B}"/>
              </a:ext>
            </a:extLst>
          </p:cNvPr>
          <p:cNvSpPr txBox="1">
            <a:spLocks/>
          </p:cNvSpPr>
          <p:nvPr/>
        </p:nvSpPr>
        <p:spPr>
          <a:xfrm>
            <a:off x="1916267" y="932044"/>
            <a:ext cx="9144000" cy="1006475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i="0" kern="1200">
                <a:solidFill>
                  <a:srgbClr val="7A3203"/>
                </a:solidFill>
                <a:latin typeface="Barlow Condensed" pitchFamily="2" charset="77"/>
                <a:ea typeface="+mj-ea"/>
                <a:cs typeface="+mj-cs"/>
              </a:defRPr>
            </a:lvl1pPr>
          </a:lstStyle>
          <a:p>
            <a:endParaRPr lang="en-US" dirty="0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E18E856B-611F-133B-CD42-2670082F7964}"/>
              </a:ext>
            </a:extLst>
          </p:cNvPr>
          <p:cNvSpPr txBox="1">
            <a:spLocks/>
          </p:cNvSpPr>
          <p:nvPr/>
        </p:nvSpPr>
        <p:spPr>
          <a:xfrm>
            <a:off x="1916267" y="1895572"/>
            <a:ext cx="8983579" cy="520783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i="0" kern="1200">
                <a:solidFill>
                  <a:srgbClr val="C35720"/>
                </a:solidFill>
                <a:latin typeface="Barlow" pitchFamily="2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5FB40CE3-7C4A-D3C6-C9E8-3B8294CC7C61}"/>
              </a:ext>
            </a:extLst>
          </p:cNvPr>
          <p:cNvSpPr txBox="1">
            <a:spLocks/>
          </p:cNvSpPr>
          <p:nvPr/>
        </p:nvSpPr>
        <p:spPr>
          <a:xfrm>
            <a:off x="1916267" y="2729720"/>
            <a:ext cx="9144000" cy="239185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i="0" kern="1200">
                <a:solidFill>
                  <a:srgbClr val="C35720"/>
                </a:solidFill>
                <a:latin typeface="Barlow" pitchFamily="2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endParaRPr lang="en-US" sz="2400" b="0" i="0" dirty="0">
              <a:solidFill>
                <a:schemeClr val="tx1">
                  <a:lumMod val="95000"/>
                  <a:lumOff val="5000"/>
                </a:schemeClr>
              </a:solidFill>
              <a:latin typeface="Barlow Medium" pitchFamily="2" charset="77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8532B65-3884-BD8A-4F00-3C06CCC6B7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9693" y="5772151"/>
            <a:ext cx="2243017" cy="389331"/>
          </a:xfrm>
          <a:prstGeom prst="rect">
            <a:avLst/>
          </a:prstGeom>
        </p:spPr>
      </p:pic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AFCE1451-FB82-59C5-8411-2E377DEF3647}"/>
              </a:ext>
            </a:extLst>
          </p:cNvPr>
          <p:cNvSpPr txBox="1">
            <a:spLocks/>
          </p:cNvSpPr>
          <p:nvPr/>
        </p:nvSpPr>
        <p:spPr>
          <a:xfrm>
            <a:off x="1636622" y="6351526"/>
            <a:ext cx="5781104" cy="31449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b="1" i="0" kern="1200">
                <a:solidFill>
                  <a:srgbClr val="7A3203"/>
                </a:solidFill>
                <a:latin typeface="Barlow SemiBold" pitchFamily="2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Doubletree by Hilton Hotel  Washington DC - Crystal City in Arlington, Virginia</a:t>
            </a:r>
            <a:endParaRPr lang="en-US" dirty="0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B544F623-3186-E655-4778-13931A984977}"/>
              </a:ext>
            </a:extLst>
          </p:cNvPr>
          <p:cNvSpPr txBox="1">
            <a:spLocks/>
          </p:cNvSpPr>
          <p:nvPr/>
        </p:nvSpPr>
        <p:spPr>
          <a:xfrm>
            <a:off x="1636621" y="6161482"/>
            <a:ext cx="2326088" cy="31449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b="1" i="0" kern="1200">
                <a:solidFill>
                  <a:srgbClr val="7A3203"/>
                </a:solidFill>
                <a:latin typeface="Barlow" pitchFamily="2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September 1-3, 2026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5118BFD-94C7-D69E-3857-DCCE374C8F5A}"/>
              </a:ext>
            </a:extLst>
          </p:cNvPr>
          <p:cNvSpPr txBox="1"/>
          <p:nvPr/>
        </p:nvSpPr>
        <p:spPr>
          <a:xfrm>
            <a:off x="1865376" y="547968"/>
            <a:ext cx="6108192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en-US" sz="4400" b="1" dirty="0">
                <a:solidFill>
                  <a:prstClr val="black"/>
                </a:solidFill>
                <a:latin typeface="Barlow Condensed" pitchFamily="2" charset="77"/>
                <a:ea typeface="+mj-ea"/>
                <a:cs typeface="+mj-cs"/>
              </a:rPr>
              <a:t>184 Loan Program </a:t>
            </a:r>
            <a:r>
              <a:rPr kumimoji="0" lang="en-US" alt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rlow Condensed" pitchFamily="2" charset="77"/>
                <a:ea typeface="+mj-ea"/>
                <a:cs typeface="+mj-cs"/>
              </a:rPr>
              <a:t>Overview: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D7417F2-1671-4AB2-7B5E-62187B7D7C92}"/>
              </a:ext>
            </a:extLst>
          </p:cNvPr>
          <p:cNvSpPr txBox="1"/>
          <p:nvPr/>
        </p:nvSpPr>
        <p:spPr>
          <a:xfrm>
            <a:off x="1883664" y="1882455"/>
            <a:ext cx="9509760" cy="2961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Section 184 is authorized under the Housing and Community Development Act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Section 184 is not under NAHASDA and is fundamentally different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Not restricted to NAHASDA recipients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Not restricted by income limits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Not tied to administrative requirements</a:t>
            </a:r>
          </a:p>
        </p:txBody>
      </p:sp>
    </p:spTree>
    <p:extLst>
      <p:ext uri="{BB962C8B-B14F-4D97-AF65-F5344CB8AC3E}">
        <p14:creationId xmlns:p14="http://schemas.microsoft.com/office/powerpoint/2010/main" val="38759858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D4B00F-81C4-AEB4-84FB-302A5FD48B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logo with a bird and stars&#10;&#10;AI-generated content may be incorrect.">
            <a:extLst>
              <a:ext uri="{FF2B5EF4-FFF2-40B4-BE49-F238E27FC236}">
                <a16:creationId xmlns:a16="http://schemas.microsoft.com/office/drawing/2014/main" id="{8605AB2F-7147-905C-7BC2-07F34C180A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478" y="5772151"/>
            <a:ext cx="788515" cy="788515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823027F3-308E-BEAB-277B-265854661DB1}"/>
              </a:ext>
            </a:extLst>
          </p:cNvPr>
          <p:cNvSpPr txBox="1">
            <a:spLocks/>
          </p:cNvSpPr>
          <p:nvPr/>
        </p:nvSpPr>
        <p:spPr>
          <a:xfrm>
            <a:off x="1916267" y="932044"/>
            <a:ext cx="9144000" cy="1006475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i="0" kern="1200">
                <a:solidFill>
                  <a:srgbClr val="7A3203"/>
                </a:solidFill>
                <a:latin typeface="Barlow Condensed" pitchFamily="2" charset="77"/>
                <a:ea typeface="+mj-ea"/>
                <a:cs typeface="+mj-cs"/>
              </a:defRPr>
            </a:lvl1pPr>
          </a:lstStyle>
          <a:p>
            <a:endParaRPr lang="en-US" dirty="0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4C992E90-BB08-BB2F-8698-D4D10935134C}"/>
              </a:ext>
            </a:extLst>
          </p:cNvPr>
          <p:cNvSpPr txBox="1">
            <a:spLocks/>
          </p:cNvSpPr>
          <p:nvPr/>
        </p:nvSpPr>
        <p:spPr>
          <a:xfrm>
            <a:off x="1916267" y="1895572"/>
            <a:ext cx="8983579" cy="520783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i="0" kern="1200">
                <a:solidFill>
                  <a:srgbClr val="C35720"/>
                </a:solidFill>
                <a:latin typeface="Barlow" pitchFamily="2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2655C09E-76F2-58C1-9677-FFCEB2A4D2B3}"/>
              </a:ext>
            </a:extLst>
          </p:cNvPr>
          <p:cNvSpPr txBox="1">
            <a:spLocks/>
          </p:cNvSpPr>
          <p:nvPr/>
        </p:nvSpPr>
        <p:spPr>
          <a:xfrm>
            <a:off x="1733387" y="1476992"/>
            <a:ext cx="9144000" cy="239185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i="0" kern="1200">
                <a:solidFill>
                  <a:srgbClr val="C35720"/>
                </a:solidFill>
                <a:latin typeface="Barlow" pitchFamily="2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Low Down Payment: 2.25% on loans over $50,000 and only 1.25% on loans under $50,000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Fixed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Interest Rates: based on market rates, not on applicant’s Credit Scores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Manual Underwriting: The Program utilizes a hands-on approach to underwriting and approval opposed to automated decision-making tools.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Growing National Network of Approved Lenders: network of approved lenders includes national companies, local banks and CDFI’s. </a:t>
            </a:r>
            <a:r>
              <a:rPr lang="en-US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Lenders have also been trained on the unique circumstances of Native homeownership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b="0" i="0" dirty="0">
              <a:solidFill>
                <a:schemeClr val="tx1">
                  <a:lumMod val="95000"/>
                  <a:lumOff val="5000"/>
                </a:schemeClr>
              </a:solidFill>
              <a:latin typeface="Barlow Medium" pitchFamily="2" charset="77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C764323-58CF-FE85-0F66-EF79EDB351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9693" y="5772151"/>
            <a:ext cx="2243017" cy="389331"/>
          </a:xfrm>
          <a:prstGeom prst="rect">
            <a:avLst/>
          </a:prstGeom>
        </p:spPr>
      </p:pic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5380FADB-2C84-AAE8-D81D-4704814161D1}"/>
              </a:ext>
            </a:extLst>
          </p:cNvPr>
          <p:cNvSpPr txBox="1">
            <a:spLocks/>
          </p:cNvSpPr>
          <p:nvPr/>
        </p:nvSpPr>
        <p:spPr>
          <a:xfrm>
            <a:off x="1636622" y="6351526"/>
            <a:ext cx="5781104" cy="31449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b="1" i="0" kern="1200">
                <a:solidFill>
                  <a:srgbClr val="7A3203"/>
                </a:solidFill>
                <a:latin typeface="Barlow SemiBold" pitchFamily="2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Doubletree by Hilton Hotel  Washington DC - Crystal City in Arlington, Virginia</a:t>
            </a:r>
            <a:endParaRPr lang="en-US" dirty="0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E9EDD82A-00F5-9450-F365-54FF60477076}"/>
              </a:ext>
            </a:extLst>
          </p:cNvPr>
          <p:cNvSpPr txBox="1">
            <a:spLocks/>
          </p:cNvSpPr>
          <p:nvPr/>
        </p:nvSpPr>
        <p:spPr>
          <a:xfrm>
            <a:off x="1636621" y="6161482"/>
            <a:ext cx="2326088" cy="31449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b="1" i="0" kern="1200">
                <a:solidFill>
                  <a:srgbClr val="7A3203"/>
                </a:solidFill>
                <a:latin typeface="Barlow" pitchFamily="2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September 1-3, 2026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459E2B1-F9BA-374F-4D3A-88D331BE3D40}"/>
              </a:ext>
            </a:extLst>
          </p:cNvPr>
          <p:cNvSpPr txBox="1"/>
          <p:nvPr/>
        </p:nvSpPr>
        <p:spPr>
          <a:xfrm>
            <a:off x="1901952" y="630037"/>
            <a:ext cx="8714232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rlow Condensed" pitchFamily="2" charset="77"/>
                <a:ea typeface="+mj-ea"/>
                <a:cs typeface="+mj-cs"/>
              </a:rPr>
              <a:t>Why Use the Section 184 Loan?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93895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3E4D89-AF78-9BF4-84FF-82D63FA823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logo with a bird and stars&#10;&#10;AI-generated content may be incorrect.">
            <a:extLst>
              <a:ext uri="{FF2B5EF4-FFF2-40B4-BE49-F238E27FC236}">
                <a16:creationId xmlns:a16="http://schemas.microsoft.com/office/drawing/2014/main" id="{EE094B95-1FA0-A7D9-3D9A-E362A4920A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478" y="5772151"/>
            <a:ext cx="788515" cy="788515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E2593877-C869-C5EC-01A7-787DF1BD5289}"/>
              </a:ext>
            </a:extLst>
          </p:cNvPr>
          <p:cNvSpPr txBox="1">
            <a:spLocks/>
          </p:cNvSpPr>
          <p:nvPr/>
        </p:nvSpPr>
        <p:spPr>
          <a:xfrm>
            <a:off x="1916267" y="932044"/>
            <a:ext cx="9144000" cy="1006475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i="0" kern="1200">
                <a:solidFill>
                  <a:srgbClr val="7A3203"/>
                </a:solidFill>
                <a:latin typeface="Barlow Condensed" pitchFamily="2" charset="77"/>
                <a:ea typeface="+mj-ea"/>
                <a:cs typeface="+mj-cs"/>
              </a:defRPr>
            </a:lvl1pPr>
          </a:lstStyle>
          <a:p>
            <a:endParaRPr lang="en-US" dirty="0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249E0293-2CF6-A0A2-DCCA-7637292FD7D9}"/>
              </a:ext>
            </a:extLst>
          </p:cNvPr>
          <p:cNvSpPr txBox="1">
            <a:spLocks/>
          </p:cNvSpPr>
          <p:nvPr/>
        </p:nvSpPr>
        <p:spPr>
          <a:xfrm>
            <a:off x="1916267" y="1895572"/>
            <a:ext cx="8983579" cy="520783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i="0" kern="1200">
                <a:solidFill>
                  <a:srgbClr val="C35720"/>
                </a:solidFill>
                <a:latin typeface="Barlow" pitchFamily="2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FA879D4A-5E5C-1FEC-DE59-5C9837F9D860}"/>
              </a:ext>
            </a:extLst>
          </p:cNvPr>
          <p:cNvSpPr txBox="1">
            <a:spLocks/>
          </p:cNvSpPr>
          <p:nvPr/>
        </p:nvSpPr>
        <p:spPr>
          <a:xfrm>
            <a:off x="1916267" y="2729720"/>
            <a:ext cx="9144000" cy="239185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i="0" kern="1200">
                <a:solidFill>
                  <a:srgbClr val="C35720"/>
                </a:solidFill>
                <a:latin typeface="Barlow" pitchFamily="2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endParaRPr lang="en-US" sz="2400" b="0" i="0" dirty="0">
              <a:solidFill>
                <a:schemeClr val="tx1">
                  <a:lumMod val="95000"/>
                  <a:lumOff val="5000"/>
                </a:schemeClr>
              </a:solidFill>
              <a:latin typeface="Barlow Medium" pitchFamily="2" charset="77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11FFCDC-6041-F5AD-1299-EDFDDD0D77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9693" y="5772151"/>
            <a:ext cx="2243017" cy="389331"/>
          </a:xfrm>
          <a:prstGeom prst="rect">
            <a:avLst/>
          </a:prstGeom>
        </p:spPr>
      </p:pic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6DB2F914-D613-3347-A164-607FEC990C38}"/>
              </a:ext>
            </a:extLst>
          </p:cNvPr>
          <p:cNvSpPr txBox="1">
            <a:spLocks/>
          </p:cNvSpPr>
          <p:nvPr/>
        </p:nvSpPr>
        <p:spPr>
          <a:xfrm>
            <a:off x="1636622" y="6351526"/>
            <a:ext cx="5781104" cy="31449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b="1" i="0" kern="1200">
                <a:solidFill>
                  <a:srgbClr val="7A3203"/>
                </a:solidFill>
                <a:latin typeface="Barlow SemiBold" pitchFamily="2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Doubletree by Hilton Hotel  Washington DC - Crystal City in Arlington, Virginia</a:t>
            </a:r>
            <a:endParaRPr lang="en-US" dirty="0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A021D7A3-0918-9E6B-66FD-B3A97D70F71E}"/>
              </a:ext>
            </a:extLst>
          </p:cNvPr>
          <p:cNvSpPr txBox="1">
            <a:spLocks/>
          </p:cNvSpPr>
          <p:nvPr/>
        </p:nvSpPr>
        <p:spPr>
          <a:xfrm>
            <a:off x="1636621" y="6161482"/>
            <a:ext cx="2326088" cy="31449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b="1" i="0" kern="1200">
                <a:solidFill>
                  <a:srgbClr val="7A3203"/>
                </a:solidFill>
                <a:latin typeface="Barlow" pitchFamily="2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September 1-3, 2026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FEA1DB9-7F62-AF58-7139-68F5FD483F50}"/>
              </a:ext>
            </a:extLst>
          </p:cNvPr>
          <p:cNvSpPr txBox="1"/>
          <p:nvPr/>
        </p:nvSpPr>
        <p:spPr>
          <a:xfrm>
            <a:off x="1993392" y="592122"/>
            <a:ext cx="7690104" cy="1046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rlow Condensed" pitchFamily="2" charset="77"/>
                <a:ea typeface="+mj-ea"/>
                <a:cs typeface="+mj-cs"/>
              </a:rPr>
              <a:t>Why Use the Section 184 Loan?</a:t>
            </a:r>
            <a:b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rlow Condensed" pitchFamily="2" charset="77"/>
                <a:ea typeface="+mj-ea"/>
                <a:cs typeface="+mj-cs"/>
              </a:rPr>
            </a:b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E15A8A9-6DF0-C8B4-A40D-134D64B909FD}"/>
              </a:ext>
            </a:extLst>
          </p:cNvPr>
          <p:cNvSpPr txBox="1"/>
          <p:nvPr/>
        </p:nvSpPr>
        <p:spPr>
          <a:xfrm>
            <a:off x="1645920" y="1663869"/>
            <a:ext cx="9930384" cy="27515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marR="0" lvl="0" indent="-22860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Section 184 Upfront Loan Guarantee Fee: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 one-time 1.0% up front guarantee fee is paid at closing </a:t>
            </a:r>
            <a:r>
              <a:rPr lang="en-US" altLang="en-US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can be financed into the loan.  </a:t>
            </a:r>
          </a:p>
          <a:p>
            <a:pPr marL="228600" marR="0" lvl="0" indent="-22860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Protection from predatory lending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: The Program monitors the fees approved lenders can charge Native borrowers. Section 184 loans cannot be used for Adjustable Rate Mortgages (ARMs). </a:t>
            </a:r>
          </a:p>
          <a:p>
            <a:pPr marL="228600" marR="0" lvl="0" indent="-22860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Knowledgeable Staff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: The staff understands the unique circumstances associated with lending on Native Lands and they work with borrowers to achieve home ownership and to avoid default and foreclosure. </a:t>
            </a:r>
          </a:p>
        </p:txBody>
      </p:sp>
    </p:spTree>
    <p:extLst>
      <p:ext uri="{BB962C8B-B14F-4D97-AF65-F5344CB8AC3E}">
        <p14:creationId xmlns:p14="http://schemas.microsoft.com/office/powerpoint/2010/main" val="10524898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7555AA-27D0-BCE7-9097-EDCA1E78B2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logo with a bird and stars&#10;&#10;AI-generated content may be incorrect.">
            <a:extLst>
              <a:ext uri="{FF2B5EF4-FFF2-40B4-BE49-F238E27FC236}">
                <a16:creationId xmlns:a16="http://schemas.microsoft.com/office/drawing/2014/main" id="{6E9340FF-3C18-5AD5-4FE8-DD93D7C974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478" y="5772151"/>
            <a:ext cx="788515" cy="788515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94AD0777-7B70-86E3-7876-BA30E0DBBE3E}"/>
              </a:ext>
            </a:extLst>
          </p:cNvPr>
          <p:cNvSpPr txBox="1">
            <a:spLocks/>
          </p:cNvSpPr>
          <p:nvPr/>
        </p:nvSpPr>
        <p:spPr>
          <a:xfrm>
            <a:off x="1916267" y="932044"/>
            <a:ext cx="9144000" cy="1006475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i="0" kern="1200">
                <a:solidFill>
                  <a:srgbClr val="7A3203"/>
                </a:solidFill>
                <a:latin typeface="Barlow Condensed" pitchFamily="2" charset="77"/>
                <a:ea typeface="+mj-ea"/>
                <a:cs typeface="+mj-cs"/>
              </a:defRPr>
            </a:lvl1pPr>
          </a:lstStyle>
          <a:p>
            <a:endParaRPr lang="en-US" dirty="0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AD496CCB-CF8E-50F1-F657-99ABE98DD1E5}"/>
              </a:ext>
            </a:extLst>
          </p:cNvPr>
          <p:cNvSpPr txBox="1">
            <a:spLocks/>
          </p:cNvSpPr>
          <p:nvPr/>
        </p:nvSpPr>
        <p:spPr>
          <a:xfrm>
            <a:off x="1916267" y="1895572"/>
            <a:ext cx="8983579" cy="520783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i="0" kern="1200">
                <a:solidFill>
                  <a:srgbClr val="C35720"/>
                </a:solidFill>
                <a:latin typeface="Barlow" pitchFamily="2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3B1C1C1B-BE17-6CCB-454E-E9DCD1A58C1F}"/>
              </a:ext>
            </a:extLst>
          </p:cNvPr>
          <p:cNvSpPr txBox="1">
            <a:spLocks/>
          </p:cNvSpPr>
          <p:nvPr/>
        </p:nvSpPr>
        <p:spPr>
          <a:xfrm>
            <a:off x="1916267" y="2729720"/>
            <a:ext cx="9144000" cy="239185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i="0" kern="1200">
                <a:solidFill>
                  <a:srgbClr val="C35720"/>
                </a:solidFill>
                <a:latin typeface="Barlow" pitchFamily="2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endParaRPr lang="en-US" sz="2400" b="0" i="0" dirty="0">
              <a:solidFill>
                <a:schemeClr val="tx1">
                  <a:lumMod val="95000"/>
                  <a:lumOff val="5000"/>
                </a:schemeClr>
              </a:solidFill>
              <a:latin typeface="Barlow Medium" pitchFamily="2" charset="77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2D7BCD0-CAA0-2041-0792-B7A219DA98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9693" y="5772151"/>
            <a:ext cx="2243017" cy="389331"/>
          </a:xfrm>
          <a:prstGeom prst="rect">
            <a:avLst/>
          </a:prstGeom>
        </p:spPr>
      </p:pic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3291E77C-F879-2B4A-E150-65D7D91A9112}"/>
              </a:ext>
            </a:extLst>
          </p:cNvPr>
          <p:cNvSpPr txBox="1">
            <a:spLocks/>
          </p:cNvSpPr>
          <p:nvPr/>
        </p:nvSpPr>
        <p:spPr>
          <a:xfrm>
            <a:off x="1636622" y="6351526"/>
            <a:ext cx="5781104" cy="31449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b="1" i="0" kern="1200">
                <a:solidFill>
                  <a:srgbClr val="7A3203"/>
                </a:solidFill>
                <a:latin typeface="Barlow SemiBold" pitchFamily="2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Doubletree by Hilton Hotel  Washington DC - Crystal City in Arlington, Virginia</a:t>
            </a:r>
            <a:endParaRPr lang="en-US" dirty="0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BC663ABA-3E4B-BF26-740A-D2A400FA82B3}"/>
              </a:ext>
            </a:extLst>
          </p:cNvPr>
          <p:cNvSpPr txBox="1">
            <a:spLocks/>
          </p:cNvSpPr>
          <p:nvPr/>
        </p:nvSpPr>
        <p:spPr>
          <a:xfrm>
            <a:off x="1636621" y="6161482"/>
            <a:ext cx="2326088" cy="31449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b="1" i="0" kern="1200">
                <a:solidFill>
                  <a:srgbClr val="7A3203"/>
                </a:solidFill>
                <a:latin typeface="Barlow" pitchFamily="2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September 1-3, 2026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0420835-B82B-BFC7-8528-A74CE10F3427}"/>
              </a:ext>
            </a:extLst>
          </p:cNvPr>
          <p:cNvSpPr txBox="1"/>
          <p:nvPr/>
        </p:nvSpPr>
        <p:spPr>
          <a:xfrm>
            <a:off x="1965960" y="1063377"/>
            <a:ext cx="804672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en-US" sz="4000" b="1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rlow Condensed" pitchFamily="2" charset="77"/>
                <a:ea typeface="+mj-ea"/>
                <a:cs typeface="+mj-cs"/>
              </a:rPr>
              <a:t>What can 184 loans be used for?</a:t>
            </a:r>
            <a:endParaRPr lang="en-US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E159C41-F1E2-0016-0534-6490A0598A8B}"/>
              </a:ext>
            </a:extLst>
          </p:cNvPr>
          <p:cNvSpPr txBox="1"/>
          <p:nvPr/>
        </p:nvSpPr>
        <p:spPr>
          <a:xfrm>
            <a:off x="2011680" y="2595769"/>
            <a:ext cx="8961120" cy="25442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Purchase an Existing Home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Construct a New Home 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Rehabilitate a Home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Purchase and Rehabilitate a Home 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Refinance a Home</a:t>
            </a:r>
            <a:endParaRPr kumimoji="0" lang="en-US" altLang="en-US" sz="2800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16306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505A78-49C9-8034-3116-1774B9E409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logo with a bird and stars&#10;&#10;AI-generated content may be incorrect.">
            <a:extLst>
              <a:ext uri="{FF2B5EF4-FFF2-40B4-BE49-F238E27FC236}">
                <a16:creationId xmlns:a16="http://schemas.microsoft.com/office/drawing/2014/main" id="{204CD116-5256-DAFA-965D-26C1C619A5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478" y="5772151"/>
            <a:ext cx="788515" cy="788515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5DC2C88E-7EA1-E92C-5CD0-290E6C587B13}"/>
              </a:ext>
            </a:extLst>
          </p:cNvPr>
          <p:cNvSpPr txBox="1">
            <a:spLocks/>
          </p:cNvSpPr>
          <p:nvPr/>
        </p:nvSpPr>
        <p:spPr>
          <a:xfrm>
            <a:off x="1916267" y="932044"/>
            <a:ext cx="9144000" cy="1006475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i="0" kern="1200">
                <a:solidFill>
                  <a:srgbClr val="7A3203"/>
                </a:solidFill>
                <a:latin typeface="Barlow Condensed" pitchFamily="2" charset="77"/>
                <a:ea typeface="+mj-ea"/>
                <a:cs typeface="+mj-cs"/>
              </a:defRPr>
            </a:lvl1pPr>
          </a:lstStyle>
          <a:p>
            <a:endParaRPr lang="en-US" dirty="0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F685E511-5BF4-D7CF-4F84-7E38724AD374}"/>
              </a:ext>
            </a:extLst>
          </p:cNvPr>
          <p:cNvSpPr txBox="1">
            <a:spLocks/>
          </p:cNvSpPr>
          <p:nvPr/>
        </p:nvSpPr>
        <p:spPr>
          <a:xfrm>
            <a:off x="1916267" y="1895572"/>
            <a:ext cx="8983579" cy="520783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i="0" kern="1200">
                <a:solidFill>
                  <a:srgbClr val="C35720"/>
                </a:solidFill>
                <a:latin typeface="Barlow" pitchFamily="2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80163907-BB92-BF40-9D25-EA410B010BF9}"/>
              </a:ext>
            </a:extLst>
          </p:cNvPr>
          <p:cNvSpPr txBox="1">
            <a:spLocks/>
          </p:cNvSpPr>
          <p:nvPr/>
        </p:nvSpPr>
        <p:spPr>
          <a:xfrm>
            <a:off x="1916267" y="2729720"/>
            <a:ext cx="9144000" cy="239185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i="0" kern="1200">
                <a:solidFill>
                  <a:srgbClr val="C35720"/>
                </a:solidFill>
                <a:latin typeface="Barlow" pitchFamily="2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endParaRPr lang="en-US" sz="2400" b="0" i="0" dirty="0">
              <a:solidFill>
                <a:schemeClr val="tx1">
                  <a:lumMod val="95000"/>
                  <a:lumOff val="5000"/>
                </a:schemeClr>
              </a:solidFill>
              <a:latin typeface="Barlow Medium" pitchFamily="2" charset="77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CF211B1-7985-7C78-3F9C-DF80D776AC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9693" y="5772151"/>
            <a:ext cx="2243017" cy="389331"/>
          </a:xfrm>
          <a:prstGeom prst="rect">
            <a:avLst/>
          </a:prstGeom>
        </p:spPr>
      </p:pic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CF7E9165-48CD-F549-1781-C8E5B123AB8C}"/>
              </a:ext>
            </a:extLst>
          </p:cNvPr>
          <p:cNvSpPr txBox="1">
            <a:spLocks/>
          </p:cNvSpPr>
          <p:nvPr/>
        </p:nvSpPr>
        <p:spPr>
          <a:xfrm>
            <a:off x="1636622" y="6351526"/>
            <a:ext cx="5781104" cy="31449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b="1" i="0" kern="1200">
                <a:solidFill>
                  <a:srgbClr val="7A3203"/>
                </a:solidFill>
                <a:latin typeface="Barlow SemiBold" pitchFamily="2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Doubletree by Hilton Hotel  Washington DC - Crystal City in Arlington, Virginia</a:t>
            </a:r>
            <a:endParaRPr lang="en-US" dirty="0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53CC0A26-9158-8989-A887-7B1A9910F081}"/>
              </a:ext>
            </a:extLst>
          </p:cNvPr>
          <p:cNvSpPr txBox="1">
            <a:spLocks/>
          </p:cNvSpPr>
          <p:nvPr/>
        </p:nvSpPr>
        <p:spPr>
          <a:xfrm>
            <a:off x="1636621" y="6161482"/>
            <a:ext cx="2326088" cy="31449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b="1" i="0" kern="1200">
                <a:solidFill>
                  <a:srgbClr val="7A3203"/>
                </a:solidFill>
                <a:latin typeface="Barlow" pitchFamily="2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September 1-3, 2026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D70095C-14D2-F295-6D1B-64F38C9AE2C5}"/>
              </a:ext>
            </a:extLst>
          </p:cNvPr>
          <p:cNvSpPr txBox="1"/>
          <p:nvPr/>
        </p:nvSpPr>
        <p:spPr>
          <a:xfrm>
            <a:off x="1965960" y="1063377"/>
            <a:ext cx="804672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en-US" sz="4000" b="1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rlow Condensed" pitchFamily="2" charset="77"/>
                <a:ea typeface="+mj-ea"/>
                <a:cs typeface="+mj-cs"/>
              </a:rPr>
              <a:t>What can 184 loans be used for?</a:t>
            </a:r>
            <a:endParaRPr lang="en-US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A82D36B-92C4-8E06-5FE5-EA619E2C2379}"/>
              </a:ext>
            </a:extLst>
          </p:cNvPr>
          <p:cNvSpPr txBox="1"/>
          <p:nvPr/>
        </p:nvSpPr>
        <p:spPr>
          <a:xfrm>
            <a:off x="1984248" y="2184289"/>
            <a:ext cx="8961120" cy="29320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Cash out refinance – Max $25K (will be changing with updated guidelines.)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Co</a:t>
            </a:r>
            <a:r>
              <a:rPr lang="en-US" sz="28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nsolidate</a:t>
            </a: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debt.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Can build manufactured/modular/stick-built homes.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Skilled workers housing.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 commercial structures or apartment buildings.</a:t>
            </a:r>
          </a:p>
        </p:txBody>
      </p:sp>
    </p:spTree>
    <p:extLst>
      <p:ext uri="{BB962C8B-B14F-4D97-AF65-F5344CB8AC3E}">
        <p14:creationId xmlns:p14="http://schemas.microsoft.com/office/powerpoint/2010/main" val="11495373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4B883F-B4F8-48CA-624B-A1B2D287DC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logo with a bird and stars&#10;&#10;AI-generated content may be incorrect.">
            <a:extLst>
              <a:ext uri="{FF2B5EF4-FFF2-40B4-BE49-F238E27FC236}">
                <a16:creationId xmlns:a16="http://schemas.microsoft.com/office/drawing/2014/main" id="{07E90AD3-913E-CA79-63D6-D8046683F5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478" y="5772151"/>
            <a:ext cx="788515" cy="788515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9EF6E941-1592-1009-61D3-40C0CC76F39E}"/>
              </a:ext>
            </a:extLst>
          </p:cNvPr>
          <p:cNvSpPr txBox="1">
            <a:spLocks/>
          </p:cNvSpPr>
          <p:nvPr/>
        </p:nvSpPr>
        <p:spPr>
          <a:xfrm>
            <a:off x="1916267" y="932044"/>
            <a:ext cx="9144000" cy="1006475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i="0" kern="1200">
                <a:solidFill>
                  <a:srgbClr val="7A3203"/>
                </a:solidFill>
                <a:latin typeface="Barlow Condensed" pitchFamily="2" charset="77"/>
                <a:ea typeface="+mj-ea"/>
                <a:cs typeface="+mj-cs"/>
              </a:defRPr>
            </a:lvl1pPr>
          </a:lstStyle>
          <a:p>
            <a:endParaRPr lang="en-US" dirty="0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70CC1EE1-7975-5839-1B03-3B666AA2A289}"/>
              </a:ext>
            </a:extLst>
          </p:cNvPr>
          <p:cNvSpPr txBox="1">
            <a:spLocks/>
          </p:cNvSpPr>
          <p:nvPr/>
        </p:nvSpPr>
        <p:spPr>
          <a:xfrm>
            <a:off x="1916267" y="1895572"/>
            <a:ext cx="8983579" cy="520783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i="0" kern="1200">
                <a:solidFill>
                  <a:srgbClr val="C35720"/>
                </a:solidFill>
                <a:latin typeface="Barlow" pitchFamily="2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6313A382-1025-2A27-A2D3-8AE06D0E3238}"/>
              </a:ext>
            </a:extLst>
          </p:cNvPr>
          <p:cNvSpPr txBox="1">
            <a:spLocks/>
          </p:cNvSpPr>
          <p:nvPr/>
        </p:nvSpPr>
        <p:spPr>
          <a:xfrm>
            <a:off x="1916267" y="2729720"/>
            <a:ext cx="9144000" cy="239185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i="0" kern="1200">
                <a:solidFill>
                  <a:srgbClr val="C35720"/>
                </a:solidFill>
                <a:latin typeface="Barlow" pitchFamily="2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endParaRPr lang="en-US" sz="2400" b="0" i="0" dirty="0">
              <a:solidFill>
                <a:schemeClr val="tx1">
                  <a:lumMod val="95000"/>
                  <a:lumOff val="5000"/>
                </a:schemeClr>
              </a:solidFill>
              <a:latin typeface="Barlow Medium" pitchFamily="2" charset="77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42E00F3-8034-D3D9-4E74-38F757C1FC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9693" y="5772151"/>
            <a:ext cx="2243017" cy="389331"/>
          </a:xfrm>
          <a:prstGeom prst="rect">
            <a:avLst/>
          </a:prstGeom>
        </p:spPr>
      </p:pic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F7BD2D20-573B-DA54-5177-2E11BCDD0681}"/>
              </a:ext>
            </a:extLst>
          </p:cNvPr>
          <p:cNvSpPr txBox="1">
            <a:spLocks/>
          </p:cNvSpPr>
          <p:nvPr/>
        </p:nvSpPr>
        <p:spPr>
          <a:xfrm>
            <a:off x="1636622" y="6351526"/>
            <a:ext cx="5781104" cy="31449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b="1" i="0" kern="1200">
                <a:solidFill>
                  <a:srgbClr val="7A3203"/>
                </a:solidFill>
                <a:latin typeface="Barlow SemiBold" pitchFamily="2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Doubletree by Hilton Hotel  Washington DC - Crystal City in Arlington, Virginia</a:t>
            </a:r>
            <a:endParaRPr lang="en-US" dirty="0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9220BEA6-E068-DE2E-2298-075C22159B4F}"/>
              </a:ext>
            </a:extLst>
          </p:cNvPr>
          <p:cNvSpPr txBox="1">
            <a:spLocks/>
          </p:cNvSpPr>
          <p:nvPr/>
        </p:nvSpPr>
        <p:spPr>
          <a:xfrm>
            <a:off x="1636621" y="6161482"/>
            <a:ext cx="2326088" cy="31449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b="1" i="0" kern="1200">
                <a:solidFill>
                  <a:srgbClr val="7A3203"/>
                </a:solidFill>
                <a:latin typeface="Barlow" pitchFamily="2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September 1-3, 2026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BAD4431-46FD-D23A-1783-30D0F07AF7CD}"/>
              </a:ext>
            </a:extLst>
          </p:cNvPr>
          <p:cNvSpPr txBox="1"/>
          <p:nvPr/>
        </p:nvSpPr>
        <p:spPr>
          <a:xfrm>
            <a:off x="1801368" y="999369"/>
            <a:ext cx="765352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rlow Condensed" pitchFamily="2" charset="77"/>
                <a:ea typeface="+mj-ea"/>
                <a:cs typeface="+mj-cs"/>
              </a:rPr>
              <a:t>What can 184 loans be used for?</a:t>
            </a:r>
            <a:endParaRPr lang="en-US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3D59BDE-6B0E-2256-D1C9-849F5CAB5CDD}"/>
              </a:ext>
            </a:extLst>
          </p:cNvPr>
          <p:cNvSpPr txBox="1"/>
          <p:nvPr/>
        </p:nvSpPr>
        <p:spPr>
          <a:xfrm>
            <a:off x="1837944" y="2315020"/>
            <a:ext cx="9409176" cy="29320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8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Housing structures consisting of 1 to 4 units and associated site improvements</a:t>
            </a:r>
            <a:endParaRPr kumimoji="0" lang="en-US" altLang="en-US" sz="12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8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Tribe/TDHE can get multiple loans, one for each structure</a:t>
            </a:r>
          </a:p>
          <a:p>
            <a:pPr marL="685800" lvl="1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/>
            </a:pPr>
            <a:r>
              <a:rPr kumimoji="0" lang="en-US" altLang="en-US" sz="28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Must meet with construction and safety standards</a:t>
            </a:r>
          </a:p>
          <a:p>
            <a:pPr marL="685800" lvl="1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/>
            </a:pPr>
            <a:r>
              <a:rPr kumimoji="0" lang="en-US" altLang="en-US" sz="28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Homeownership</a:t>
            </a:r>
          </a:p>
          <a:p>
            <a:pPr marL="685800" lvl="1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/>
            </a:pPr>
            <a:r>
              <a:rPr kumimoji="0" lang="en-US" altLang="en-US" sz="28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Rental</a:t>
            </a:r>
          </a:p>
        </p:txBody>
      </p:sp>
    </p:spTree>
    <p:extLst>
      <p:ext uri="{BB962C8B-B14F-4D97-AF65-F5344CB8AC3E}">
        <p14:creationId xmlns:p14="http://schemas.microsoft.com/office/powerpoint/2010/main" val="30412263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08D8A3-DA74-6AE9-A2CD-32E72044A4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logo with a bird and stars&#10;&#10;AI-generated content may be incorrect.">
            <a:extLst>
              <a:ext uri="{FF2B5EF4-FFF2-40B4-BE49-F238E27FC236}">
                <a16:creationId xmlns:a16="http://schemas.microsoft.com/office/drawing/2014/main" id="{24515989-9481-3C99-3BD8-68FA15246C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478" y="5772151"/>
            <a:ext cx="788515" cy="788515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5E53A268-74E6-0FF9-5A47-0B0FB3D8C2A6}"/>
              </a:ext>
            </a:extLst>
          </p:cNvPr>
          <p:cNvSpPr txBox="1">
            <a:spLocks/>
          </p:cNvSpPr>
          <p:nvPr/>
        </p:nvSpPr>
        <p:spPr>
          <a:xfrm>
            <a:off x="1916267" y="932044"/>
            <a:ext cx="9144000" cy="1006475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i="0" kern="1200">
                <a:solidFill>
                  <a:srgbClr val="7A3203"/>
                </a:solidFill>
                <a:latin typeface="Barlow Condensed" pitchFamily="2" charset="77"/>
                <a:ea typeface="+mj-ea"/>
                <a:cs typeface="+mj-cs"/>
              </a:defRPr>
            </a:lvl1pPr>
          </a:lstStyle>
          <a:p>
            <a:endParaRPr lang="en-US" dirty="0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D415B1D5-3A58-DD0B-E82D-FB3F49E01F45}"/>
              </a:ext>
            </a:extLst>
          </p:cNvPr>
          <p:cNvSpPr txBox="1">
            <a:spLocks/>
          </p:cNvSpPr>
          <p:nvPr/>
        </p:nvSpPr>
        <p:spPr>
          <a:xfrm>
            <a:off x="1916267" y="1895572"/>
            <a:ext cx="8983579" cy="520783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i="0" kern="1200">
                <a:solidFill>
                  <a:srgbClr val="C35720"/>
                </a:solidFill>
                <a:latin typeface="Barlow" pitchFamily="2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FE05F4CE-73FA-D3CD-E519-2620951D92D5}"/>
              </a:ext>
            </a:extLst>
          </p:cNvPr>
          <p:cNvSpPr txBox="1">
            <a:spLocks/>
          </p:cNvSpPr>
          <p:nvPr/>
        </p:nvSpPr>
        <p:spPr>
          <a:xfrm>
            <a:off x="2025995" y="2309096"/>
            <a:ext cx="9144000" cy="239185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i="0" kern="1200">
                <a:solidFill>
                  <a:srgbClr val="C35720"/>
                </a:solidFill>
                <a:latin typeface="Barlow" pitchFamily="2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Members of Tribes 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Tribes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Tribally Designated Housing Entities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b="0" i="0" dirty="0">
              <a:solidFill>
                <a:schemeClr val="tx1">
                  <a:lumMod val="95000"/>
                  <a:lumOff val="5000"/>
                </a:schemeClr>
              </a:solidFill>
              <a:latin typeface="Barlow Medium" pitchFamily="2" charset="77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105BE3A-5BC4-A6E8-9207-B0B8E9983C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9693" y="5772151"/>
            <a:ext cx="2243017" cy="389331"/>
          </a:xfrm>
          <a:prstGeom prst="rect">
            <a:avLst/>
          </a:prstGeom>
        </p:spPr>
      </p:pic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CF3C64A7-9652-8B12-4DE2-505DDB5E223B}"/>
              </a:ext>
            </a:extLst>
          </p:cNvPr>
          <p:cNvSpPr txBox="1">
            <a:spLocks/>
          </p:cNvSpPr>
          <p:nvPr/>
        </p:nvSpPr>
        <p:spPr>
          <a:xfrm>
            <a:off x="1636622" y="6351526"/>
            <a:ext cx="5781104" cy="31449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b="1" i="0" kern="1200">
                <a:solidFill>
                  <a:srgbClr val="7A3203"/>
                </a:solidFill>
                <a:latin typeface="Barlow SemiBold" pitchFamily="2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Doubletree by Hilton Hotel  Washington DC - Crystal City in Arlington, Virginia</a:t>
            </a:r>
            <a:endParaRPr lang="en-US" dirty="0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318BCAF8-E742-B665-BD5C-E7E0B6F645F2}"/>
              </a:ext>
            </a:extLst>
          </p:cNvPr>
          <p:cNvSpPr txBox="1">
            <a:spLocks/>
          </p:cNvSpPr>
          <p:nvPr/>
        </p:nvSpPr>
        <p:spPr>
          <a:xfrm>
            <a:off x="1636621" y="6161482"/>
            <a:ext cx="2326088" cy="31449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b="1" i="0" kern="1200">
                <a:solidFill>
                  <a:srgbClr val="7A3203"/>
                </a:solidFill>
                <a:latin typeface="Barlow" pitchFamily="2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September 1-3, 2026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270C776-4A24-880A-22BC-3766A516DF5F}"/>
              </a:ext>
            </a:extLst>
          </p:cNvPr>
          <p:cNvSpPr txBox="1"/>
          <p:nvPr/>
        </p:nvSpPr>
        <p:spPr>
          <a:xfrm>
            <a:off x="2002536" y="950304"/>
            <a:ext cx="6108192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en-US" sz="4400" b="1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rlow Condensed" pitchFamily="2" charset="77"/>
                <a:ea typeface="+mj-ea"/>
                <a:cs typeface="+mj-cs"/>
              </a:rPr>
              <a:t>Eligible Borrowers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5116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DF2D0A-0851-6677-8D6C-1D5CBAD39B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logo with a bird and stars&#10;&#10;AI-generated content may be incorrect.">
            <a:extLst>
              <a:ext uri="{FF2B5EF4-FFF2-40B4-BE49-F238E27FC236}">
                <a16:creationId xmlns:a16="http://schemas.microsoft.com/office/drawing/2014/main" id="{B59AEC90-DEEB-D2AA-249B-07B4B2E504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478" y="5772151"/>
            <a:ext cx="788515" cy="788515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4342C26D-D0FB-2C5F-2E18-338A955525FE}"/>
              </a:ext>
            </a:extLst>
          </p:cNvPr>
          <p:cNvSpPr txBox="1">
            <a:spLocks/>
          </p:cNvSpPr>
          <p:nvPr/>
        </p:nvSpPr>
        <p:spPr>
          <a:xfrm>
            <a:off x="1916267" y="932044"/>
            <a:ext cx="9144000" cy="1006475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i="0" kern="1200">
                <a:solidFill>
                  <a:srgbClr val="7A3203"/>
                </a:solidFill>
                <a:latin typeface="Barlow Condensed" pitchFamily="2" charset="77"/>
                <a:ea typeface="+mj-ea"/>
                <a:cs typeface="+mj-cs"/>
              </a:defRPr>
            </a:lvl1pPr>
          </a:lstStyle>
          <a:p>
            <a:endParaRPr lang="en-US" dirty="0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F4E71EBA-63B0-78F3-2D88-009F737D836A}"/>
              </a:ext>
            </a:extLst>
          </p:cNvPr>
          <p:cNvSpPr txBox="1">
            <a:spLocks/>
          </p:cNvSpPr>
          <p:nvPr/>
        </p:nvSpPr>
        <p:spPr>
          <a:xfrm>
            <a:off x="1916267" y="1895572"/>
            <a:ext cx="8983579" cy="520783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i="0" kern="1200">
                <a:solidFill>
                  <a:srgbClr val="C35720"/>
                </a:solidFill>
                <a:latin typeface="Barlow" pitchFamily="2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C3B4F8BC-ED48-C522-DA8D-685195AE799B}"/>
              </a:ext>
            </a:extLst>
          </p:cNvPr>
          <p:cNvSpPr txBox="1">
            <a:spLocks/>
          </p:cNvSpPr>
          <p:nvPr/>
        </p:nvSpPr>
        <p:spPr>
          <a:xfrm>
            <a:off x="1916267" y="2729720"/>
            <a:ext cx="9144000" cy="239185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i="0" kern="1200">
                <a:solidFill>
                  <a:srgbClr val="C35720"/>
                </a:solidFill>
                <a:latin typeface="Barlow" pitchFamily="2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endParaRPr lang="en-US" sz="2400" b="0" i="0" dirty="0">
              <a:solidFill>
                <a:schemeClr val="tx1">
                  <a:lumMod val="95000"/>
                  <a:lumOff val="5000"/>
                </a:schemeClr>
              </a:solidFill>
              <a:latin typeface="Barlow Medium" pitchFamily="2" charset="77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E5068FF-59E1-ABAD-3C72-201F07EC56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19693" y="5772151"/>
            <a:ext cx="2243017" cy="389331"/>
          </a:xfrm>
          <a:prstGeom prst="rect">
            <a:avLst/>
          </a:prstGeom>
        </p:spPr>
      </p:pic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8B81FB28-0F07-16DD-EBA9-0F80A099743E}"/>
              </a:ext>
            </a:extLst>
          </p:cNvPr>
          <p:cNvSpPr txBox="1">
            <a:spLocks/>
          </p:cNvSpPr>
          <p:nvPr/>
        </p:nvSpPr>
        <p:spPr>
          <a:xfrm>
            <a:off x="1636622" y="6351526"/>
            <a:ext cx="5781104" cy="31449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b="1" i="0" kern="1200">
                <a:solidFill>
                  <a:srgbClr val="7A3203"/>
                </a:solidFill>
                <a:latin typeface="Barlow SemiBold" pitchFamily="2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Doubletree by Hilton Hotel  Washington DC - Crystal City in Arlington, Virginia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243B4AB4-64B4-3CCA-77D1-B479B7B41CF0}"/>
              </a:ext>
            </a:extLst>
          </p:cNvPr>
          <p:cNvSpPr txBox="1">
            <a:spLocks/>
          </p:cNvSpPr>
          <p:nvPr/>
        </p:nvSpPr>
        <p:spPr>
          <a:xfrm>
            <a:off x="1636621" y="6161482"/>
            <a:ext cx="2326088" cy="31449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b="1" i="0" kern="1200">
                <a:solidFill>
                  <a:srgbClr val="7A3203"/>
                </a:solidFill>
                <a:latin typeface="Barlow" pitchFamily="2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September 1-3, 2026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9FEFC1F-6197-2DA3-4B92-BF702494DA85}"/>
              </a:ext>
            </a:extLst>
          </p:cNvPr>
          <p:cNvSpPr txBox="1"/>
          <p:nvPr/>
        </p:nvSpPr>
        <p:spPr>
          <a:xfrm>
            <a:off x="1984248" y="355944"/>
            <a:ext cx="6108192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en-US" sz="4400" b="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rlow Condensed" pitchFamily="2" charset="77"/>
                <a:ea typeface="+mj-ea"/>
                <a:cs typeface="+mj-cs"/>
              </a:rPr>
              <a:t>LOAN FEATURES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E10EE08-EC5C-A9FF-F868-DE914087A0FF}"/>
              </a:ext>
            </a:extLst>
          </p:cNvPr>
          <p:cNvSpPr txBox="1"/>
          <p:nvPr/>
        </p:nvSpPr>
        <p:spPr>
          <a:xfrm>
            <a:off x="1847088" y="1139038"/>
            <a:ext cx="9656064" cy="30982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Assumable (qualified) to other Native Americans 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No down payment required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Maximum fee for standard assumption is $500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en-US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Doc fee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Title fees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Monotype Sorts" pitchFamily="2" charset="2"/>
              <a:buNone/>
              <a:tabLst/>
              <a:defRPr/>
            </a:pPr>
            <a:endParaRPr kumimoji="0" lang="en-US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arlow" pitchFamily="2" charset="77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6D00787-1BC5-572B-DB9A-396D1B6F767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84467" y="3313043"/>
            <a:ext cx="8407113" cy="3066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57422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4D348B-D7FE-0314-00B1-A90CF00415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logo with a bird and stars&#10;&#10;AI-generated content may be incorrect.">
            <a:extLst>
              <a:ext uri="{FF2B5EF4-FFF2-40B4-BE49-F238E27FC236}">
                <a16:creationId xmlns:a16="http://schemas.microsoft.com/office/drawing/2014/main" id="{404B5A81-39A4-1036-F319-6100CBE1C8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9786" y="88538"/>
            <a:ext cx="1018029" cy="1018029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D03E17D7-35C0-7F8D-BE02-8F61E99365EB}"/>
              </a:ext>
            </a:extLst>
          </p:cNvPr>
          <p:cNvSpPr txBox="1">
            <a:spLocks/>
          </p:cNvSpPr>
          <p:nvPr/>
        </p:nvSpPr>
        <p:spPr>
          <a:xfrm>
            <a:off x="1097280" y="2112734"/>
            <a:ext cx="10433304" cy="1006475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i="0" kern="1200">
                <a:solidFill>
                  <a:srgbClr val="7A3203"/>
                </a:solidFill>
                <a:latin typeface="Barlow Condensed" pitchFamily="2" charset="77"/>
                <a:ea typeface="+mj-ea"/>
                <a:cs typeface="+mj-cs"/>
              </a:defRPr>
            </a:lvl1pPr>
          </a:lstStyle>
          <a:p>
            <a:r>
              <a:rPr lang="en-US" sz="4400" dirty="0">
                <a:solidFill>
                  <a:schemeClr val="tx1"/>
                </a:solidFill>
              </a:rPr>
              <a:t>What does HUD and the Lender look at if the borrower is a Tribe or TDHE?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63A6FBE6-098A-6293-761C-DB3BEA90082C}"/>
              </a:ext>
            </a:extLst>
          </p:cNvPr>
          <p:cNvSpPr txBox="1">
            <a:spLocks/>
          </p:cNvSpPr>
          <p:nvPr/>
        </p:nvSpPr>
        <p:spPr>
          <a:xfrm>
            <a:off x="1064023" y="3297762"/>
            <a:ext cx="9144000" cy="239185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i="0" kern="1200">
                <a:solidFill>
                  <a:srgbClr val="C35720"/>
                </a:solidFill>
                <a:latin typeface="Barlow" pitchFamily="2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dirty="0">
                <a:solidFill>
                  <a:schemeClr val="tx1">
                    <a:lumMod val="95000"/>
                    <a:lumOff val="5000"/>
                  </a:schemeClr>
                </a:solidFill>
                <a:latin typeface="Barlow Medium" pitchFamily="2" charset="77"/>
              </a:rPr>
              <a:t>Land status and jurisdiction.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i="0" dirty="0">
                <a:solidFill>
                  <a:schemeClr val="tx1">
                    <a:lumMod val="95000"/>
                    <a:lumOff val="5000"/>
                  </a:schemeClr>
                </a:solidFill>
                <a:latin typeface="Barlow Medium" pitchFamily="2" charset="77"/>
              </a:rPr>
              <a:t>A</a:t>
            </a:r>
            <a:r>
              <a:rPr lang="en-US" sz="2400" b="0" dirty="0">
                <a:solidFill>
                  <a:schemeClr val="tx1">
                    <a:lumMod val="95000"/>
                    <a:lumOff val="5000"/>
                  </a:schemeClr>
                </a:solidFill>
                <a:latin typeface="Barlow Medium" pitchFamily="2" charset="77"/>
              </a:rPr>
              <a:t>udited Financial statements (current and previous year).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i="0" dirty="0">
                <a:solidFill>
                  <a:schemeClr val="tx1">
                    <a:lumMod val="95000"/>
                    <a:lumOff val="5000"/>
                  </a:schemeClr>
                </a:solidFill>
                <a:latin typeface="Barlow Medium" pitchFamily="2" charset="77"/>
              </a:rPr>
              <a:t>De</a:t>
            </a:r>
            <a:r>
              <a:rPr lang="en-US" sz="2400" b="0" dirty="0">
                <a:solidFill>
                  <a:schemeClr val="tx1">
                    <a:lumMod val="95000"/>
                    <a:lumOff val="5000"/>
                  </a:schemeClr>
                </a:solidFill>
                <a:latin typeface="Barlow Medium" pitchFamily="2" charset="77"/>
              </a:rPr>
              <a:t>monstration of development skills.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i="0" dirty="0">
                <a:solidFill>
                  <a:schemeClr val="tx1">
                    <a:lumMod val="95000"/>
                    <a:lumOff val="5000"/>
                  </a:schemeClr>
                </a:solidFill>
                <a:latin typeface="Barlow Medium" pitchFamily="2" charset="77"/>
              </a:rPr>
              <a:t>Assets analysis (proving sufficient debt coverage).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dirty="0">
                <a:solidFill>
                  <a:schemeClr val="tx1">
                    <a:lumMod val="95000"/>
                    <a:lumOff val="5000"/>
                  </a:schemeClr>
                </a:solidFill>
                <a:latin typeface="Barlow Medium" pitchFamily="2" charset="77"/>
              </a:rPr>
              <a:t>Demonstration of sufficient market.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i="0" dirty="0">
                <a:solidFill>
                  <a:schemeClr val="tx1">
                    <a:lumMod val="95000"/>
                    <a:lumOff val="5000"/>
                  </a:schemeClr>
                </a:solidFill>
                <a:latin typeface="Barlow Medium" pitchFamily="2" charset="77"/>
              </a:rPr>
              <a:t>Ma</a:t>
            </a:r>
            <a:r>
              <a:rPr lang="en-US" sz="2400" b="0" dirty="0">
                <a:solidFill>
                  <a:schemeClr val="tx1">
                    <a:lumMod val="95000"/>
                    <a:lumOff val="5000"/>
                  </a:schemeClr>
                </a:solidFill>
                <a:latin typeface="Barlow Medium" pitchFamily="2" charset="77"/>
              </a:rPr>
              <a:t>rketing plan (sales project).</a:t>
            </a:r>
            <a:endParaRPr lang="en-US" sz="2400" b="0" i="0" dirty="0">
              <a:solidFill>
                <a:schemeClr val="tx1">
                  <a:lumMod val="95000"/>
                  <a:lumOff val="5000"/>
                </a:schemeClr>
              </a:solidFill>
              <a:latin typeface="Barlow Medium" pitchFamily="2" charset="77"/>
            </a:endParaRP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874A4067-F047-5475-8E88-06F18DAF95BE}"/>
              </a:ext>
            </a:extLst>
          </p:cNvPr>
          <p:cNvSpPr txBox="1">
            <a:spLocks/>
          </p:cNvSpPr>
          <p:nvPr/>
        </p:nvSpPr>
        <p:spPr>
          <a:xfrm>
            <a:off x="9822523" y="529452"/>
            <a:ext cx="2218901" cy="82252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b="1" i="0" kern="1200">
                <a:solidFill>
                  <a:srgbClr val="7A3203"/>
                </a:solidFill>
                <a:latin typeface="Barlow SemiBold" pitchFamily="2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dirty="0">
                <a:solidFill>
                  <a:srgbClr val="FFE5A1"/>
                </a:solidFill>
              </a:rPr>
              <a:t>Doubletree by Hilton Hotel  Washington DC - Crystal City in Arlington, Virginia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A73CA58-9215-AF08-DFE3-02992009A9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7224" y="202458"/>
            <a:ext cx="4037551" cy="69784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952D990-D55F-1690-0368-AF8E0587815E}"/>
              </a:ext>
            </a:extLst>
          </p:cNvPr>
          <p:cNvSpPr txBox="1"/>
          <p:nvPr/>
        </p:nvSpPr>
        <p:spPr>
          <a:xfrm>
            <a:off x="4103935" y="876918"/>
            <a:ext cx="35602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rgbClr val="FFD06E"/>
                </a:solidFill>
                <a:latin typeface="Barlow" pitchFamily="2" charset="77"/>
              </a:rPr>
              <a:t>September 1-3, 2026</a:t>
            </a:r>
            <a:r>
              <a:rPr lang="en-US" b="1" i="0" dirty="0">
                <a:solidFill>
                  <a:srgbClr val="FFD06E"/>
                </a:solidFill>
                <a:latin typeface="Barlow" pitchFamily="2" charset="77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61895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3A0A7F-9CBB-68FE-31EA-48D4229877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logo with a bird and stars&#10;&#10;AI-generated content may be incorrect.">
            <a:extLst>
              <a:ext uri="{FF2B5EF4-FFF2-40B4-BE49-F238E27FC236}">
                <a16:creationId xmlns:a16="http://schemas.microsoft.com/office/drawing/2014/main" id="{B9D66BAD-E1E7-251B-2A15-B6784003ED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9786" y="88538"/>
            <a:ext cx="1018029" cy="1018029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B29B524F-8E16-B4F1-72DA-43FC94EAF749}"/>
              </a:ext>
            </a:extLst>
          </p:cNvPr>
          <p:cNvSpPr txBox="1">
            <a:spLocks/>
          </p:cNvSpPr>
          <p:nvPr/>
        </p:nvSpPr>
        <p:spPr>
          <a:xfrm>
            <a:off x="1097280" y="2112734"/>
            <a:ext cx="10433304" cy="1006475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i="0" kern="1200">
                <a:solidFill>
                  <a:srgbClr val="7A3203"/>
                </a:solidFill>
                <a:latin typeface="Barlow Condensed" pitchFamily="2" charset="77"/>
                <a:ea typeface="+mj-ea"/>
                <a:cs typeface="+mj-cs"/>
              </a:defRPr>
            </a:lvl1pPr>
          </a:lstStyle>
          <a:p>
            <a:r>
              <a:rPr lang="en-US" sz="4400" dirty="0">
                <a:solidFill>
                  <a:schemeClr val="tx1"/>
                </a:solidFill>
              </a:rPr>
              <a:t>What does HUD and the Lender look at if the borrower is a Tribe or TDHE?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740542BD-384F-2DB3-93D2-23487D1AB999}"/>
              </a:ext>
            </a:extLst>
          </p:cNvPr>
          <p:cNvSpPr txBox="1">
            <a:spLocks/>
          </p:cNvSpPr>
          <p:nvPr/>
        </p:nvSpPr>
        <p:spPr>
          <a:xfrm>
            <a:off x="1091455" y="3297762"/>
            <a:ext cx="9144000" cy="239185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i="0" kern="1200">
                <a:solidFill>
                  <a:srgbClr val="C35720"/>
                </a:solidFill>
                <a:latin typeface="Barlow" pitchFamily="2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i="0" dirty="0">
                <a:solidFill>
                  <a:schemeClr val="tx1">
                    <a:lumMod val="95000"/>
                    <a:lumOff val="5000"/>
                  </a:schemeClr>
                </a:solidFill>
                <a:latin typeface="Barlow Medium" pitchFamily="2" charset="77"/>
              </a:rPr>
              <a:t>Demonstration of property management skills (rental projects).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dirty="0">
                <a:solidFill>
                  <a:schemeClr val="tx1">
                    <a:lumMod val="95000"/>
                    <a:lumOff val="5000"/>
                  </a:schemeClr>
                </a:solidFill>
                <a:latin typeface="Barlow Medium" pitchFamily="2" charset="77"/>
              </a:rPr>
              <a:t>Project pro-forma (rental projects).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i="0" dirty="0">
                <a:solidFill>
                  <a:schemeClr val="tx1">
                    <a:lumMod val="95000"/>
                    <a:lumOff val="5000"/>
                  </a:schemeClr>
                </a:solidFill>
                <a:latin typeface="Barlow Medium" pitchFamily="2" charset="77"/>
              </a:rPr>
              <a:t>Rental &amp; Maintenance plan (rental projects).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dirty="0">
                <a:solidFill>
                  <a:schemeClr val="tx1">
                    <a:lumMod val="95000"/>
                    <a:lumOff val="5000"/>
                  </a:schemeClr>
                </a:solidFill>
                <a:latin typeface="Barlow Medium" pitchFamily="2" charset="77"/>
              </a:rPr>
              <a:t>Evidence of authority to borrow.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i="0" dirty="0">
                <a:solidFill>
                  <a:schemeClr val="tx1">
                    <a:lumMod val="95000"/>
                    <a:lumOff val="5000"/>
                  </a:schemeClr>
                </a:solidFill>
                <a:latin typeface="Barlow Medium" pitchFamily="2" charset="77"/>
              </a:rPr>
              <a:t>Evidence of ability to obtain deficiency judgment.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F60BDAEA-3664-BA9E-8DC6-AF2A48114113}"/>
              </a:ext>
            </a:extLst>
          </p:cNvPr>
          <p:cNvSpPr txBox="1">
            <a:spLocks/>
          </p:cNvSpPr>
          <p:nvPr/>
        </p:nvSpPr>
        <p:spPr>
          <a:xfrm>
            <a:off x="9822523" y="529452"/>
            <a:ext cx="2218901" cy="82252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b="1" i="0" kern="1200">
                <a:solidFill>
                  <a:srgbClr val="7A3203"/>
                </a:solidFill>
                <a:latin typeface="Barlow SemiBold" pitchFamily="2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dirty="0">
                <a:solidFill>
                  <a:srgbClr val="FFE5A1"/>
                </a:solidFill>
              </a:rPr>
              <a:t>Doubletree by Hilton Hotel  Washington DC - Crystal City in Arlington, Virginia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82D34CF-2877-F05E-1E2A-81FEA020C7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7224" y="202458"/>
            <a:ext cx="4037551" cy="69784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2F9A7AF-7307-4B4D-A1AA-15A3CC424982}"/>
              </a:ext>
            </a:extLst>
          </p:cNvPr>
          <p:cNvSpPr txBox="1"/>
          <p:nvPr/>
        </p:nvSpPr>
        <p:spPr>
          <a:xfrm>
            <a:off x="4103935" y="876918"/>
            <a:ext cx="35602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rgbClr val="FFD06E"/>
                </a:solidFill>
                <a:latin typeface="Barlow" pitchFamily="2" charset="77"/>
              </a:rPr>
              <a:t>September 1-3, 2026</a:t>
            </a:r>
            <a:r>
              <a:rPr lang="en-US" b="1" i="0" dirty="0">
                <a:solidFill>
                  <a:srgbClr val="FFD06E"/>
                </a:solidFill>
                <a:latin typeface="Barlow" pitchFamily="2" charset="77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604098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496865-AB96-741E-B78C-1DDCF69FCD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logo with a bird and stars&#10;&#10;AI-generated content may be incorrect.">
            <a:extLst>
              <a:ext uri="{FF2B5EF4-FFF2-40B4-BE49-F238E27FC236}">
                <a16:creationId xmlns:a16="http://schemas.microsoft.com/office/drawing/2014/main" id="{381E7189-B7A1-0235-1DBD-367C860E48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9786" y="88538"/>
            <a:ext cx="1018029" cy="1018029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F8687F39-9A17-8D52-5D32-71C77CC0ECE1}"/>
              </a:ext>
            </a:extLst>
          </p:cNvPr>
          <p:cNvSpPr txBox="1">
            <a:spLocks/>
          </p:cNvSpPr>
          <p:nvPr/>
        </p:nvSpPr>
        <p:spPr>
          <a:xfrm>
            <a:off x="1097280" y="2112734"/>
            <a:ext cx="10433304" cy="1006475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i="0" kern="1200">
                <a:solidFill>
                  <a:srgbClr val="7A3203"/>
                </a:solidFill>
                <a:latin typeface="Barlow Condensed" pitchFamily="2" charset="77"/>
                <a:ea typeface="+mj-ea"/>
                <a:cs typeface="+mj-cs"/>
              </a:defRPr>
            </a:lvl1pPr>
          </a:lstStyle>
          <a:p>
            <a:r>
              <a:rPr lang="en-US" sz="4400" dirty="0">
                <a:solidFill>
                  <a:schemeClr val="tx1"/>
                </a:solidFill>
              </a:rPr>
              <a:t>What does HUD and the Lender look at if the borrower is a Tribe or TDHE?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B7E4B1C2-AAEA-28B5-C2B5-89C3B4F6F2FE}"/>
              </a:ext>
            </a:extLst>
          </p:cNvPr>
          <p:cNvSpPr txBox="1">
            <a:spLocks/>
          </p:cNvSpPr>
          <p:nvPr/>
        </p:nvSpPr>
        <p:spPr>
          <a:xfrm>
            <a:off x="1091455" y="3297762"/>
            <a:ext cx="9144000" cy="239185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i="0" kern="1200">
                <a:solidFill>
                  <a:srgbClr val="C35720"/>
                </a:solidFill>
                <a:latin typeface="Barlow" pitchFamily="2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dirty="0">
                <a:solidFill>
                  <a:schemeClr val="tx1">
                    <a:lumMod val="95000"/>
                    <a:lumOff val="5000"/>
                  </a:schemeClr>
                </a:solidFill>
                <a:latin typeface="Barlow Medium" pitchFamily="2" charset="77"/>
              </a:rPr>
              <a:t>Environmental Assessment applications for 5 or more homes must include an assessment under the NEPA and compliance with regulations.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dirty="0">
                <a:solidFill>
                  <a:schemeClr val="tx1">
                    <a:lumMod val="95000"/>
                    <a:lumOff val="5000"/>
                  </a:schemeClr>
                </a:solidFill>
                <a:latin typeface="Barlow Medium" pitchFamily="2" charset="77"/>
              </a:rPr>
              <a:t>What lease and sublease the Tribe would be using for each 184 loan. HUD will review and approve all leases.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i="0" dirty="0">
                <a:solidFill>
                  <a:schemeClr val="tx1">
                    <a:lumMod val="95000"/>
                    <a:lumOff val="5000"/>
                  </a:schemeClr>
                </a:solidFill>
                <a:latin typeface="Barlow Medium" pitchFamily="2" charset="77"/>
              </a:rPr>
              <a:t>For trust land</a:t>
            </a:r>
            <a:r>
              <a:rPr lang="en-US" sz="2400" b="0" dirty="0">
                <a:solidFill>
                  <a:schemeClr val="tx1">
                    <a:lumMod val="95000"/>
                    <a:lumOff val="5000"/>
                  </a:schemeClr>
                </a:solidFill>
                <a:latin typeface="Barlow Medium" pitchFamily="2" charset="77"/>
              </a:rPr>
              <a:t>, Title Status Report (with recorded lease(s) and Leasehold instrument (with all signatures as required).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97A1D4AD-3292-A8E9-7811-E41C375104A3}"/>
              </a:ext>
            </a:extLst>
          </p:cNvPr>
          <p:cNvSpPr txBox="1">
            <a:spLocks/>
          </p:cNvSpPr>
          <p:nvPr/>
        </p:nvSpPr>
        <p:spPr>
          <a:xfrm>
            <a:off x="9822523" y="529452"/>
            <a:ext cx="2218901" cy="82252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b="1" i="0" kern="1200">
                <a:solidFill>
                  <a:srgbClr val="7A3203"/>
                </a:solidFill>
                <a:latin typeface="Barlow SemiBold" pitchFamily="2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dirty="0">
                <a:solidFill>
                  <a:srgbClr val="FFE5A1"/>
                </a:solidFill>
              </a:rPr>
              <a:t>Doubletree by Hilton Hotel  Washington DC - Crystal City in Arlington, Virginia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8550ED7-4BD5-2006-7E87-57AFBFBB64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7224" y="202458"/>
            <a:ext cx="4037551" cy="69784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8A46568-C6B2-1918-AB92-505D21D6128A}"/>
              </a:ext>
            </a:extLst>
          </p:cNvPr>
          <p:cNvSpPr txBox="1"/>
          <p:nvPr/>
        </p:nvSpPr>
        <p:spPr>
          <a:xfrm>
            <a:off x="4103935" y="876918"/>
            <a:ext cx="35602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rgbClr val="FFD06E"/>
                </a:solidFill>
                <a:latin typeface="Barlow" pitchFamily="2" charset="77"/>
              </a:rPr>
              <a:t>September 1-3, 2026</a:t>
            </a:r>
            <a:r>
              <a:rPr lang="en-US" b="1" i="0" dirty="0">
                <a:solidFill>
                  <a:srgbClr val="FFD06E"/>
                </a:solidFill>
                <a:latin typeface="Barlow" pitchFamily="2" charset="77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60119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735BD6-1170-D6DE-4F11-607EFAB730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logo with a bird and stars&#10;&#10;AI-generated content may be incorrect.">
            <a:extLst>
              <a:ext uri="{FF2B5EF4-FFF2-40B4-BE49-F238E27FC236}">
                <a16:creationId xmlns:a16="http://schemas.microsoft.com/office/drawing/2014/main" id="{20EFCF20-9D59-A50E-8982-B1F249569B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642" y="5724208"/>
            <a:ext cx="788515" cy="788515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D54044BE-6DC6-A3BE-4D07-8F90A81A5267}"/>
              </a:ext>
            </a:extLst>
          </p:cNvPr>
          <p:cNvSpPr txBox="1">
            <a:spLocks/>
          </p:cNvSpPr>
          <p:nvPr/>
        </p:nvSpPr>
        <p:spPr>
          <a:xfrm>
            <a:off x="1971131" y="1947028"/>
            <a:ext cx="9144000" cy="1006475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i="0" kern="1200">
                <a:solidFill>
                  <a:srgbClr val="7A3203"/>
                </a:solidFill>
                <a:latin typeface="Barlow Condensed" pitchFamily="2" charset="77"/>
                <a:ea typeface="+mj-ea"/>
                <a:cs typeface="+mj-cs"/>
              </a:defRPr>
            </a:lvl1pPr>
          </a:lstStyle>
          <a:p>
            <a:r>
              <a:rPr lang="en-US" sz="4400" dirty="0">
                <a:solidFill>
                  <a:schemeClr val="tx1"/>
                </a:solidFill>
              </a:rPr>
              <a:t>Does the Tribe or TDHE need to set up a separate entity for these units?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09926DBA-665E-6554-FC4D-0D823907B052}"/>
              </a:ext>
            </a:extLst>
          </p:cNvPr>
          <p:cNvSpPr txBox="1">
            <a:spLocks/>
          </p:cNvSpPr>
          <p:nvPr/>
        </p:nvSpPr>
        <p:spPr>
          <a:xfrm>
            <a:off x="1843115" y="3029428"/>
            <a:ext cx="8983579" cy="520783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i="0" kern="1200">
                <a:solidFill>
                  <a:srgbClr val="C35720"/>
                </a:solidFill>
                <a:latin typeface="Barlow" pitchFamily="2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69B6151F-D66B-EC30-FA7E-0F64C82936BA}"/>
              </a:ext>
            </a:extLst>
          </p:cNvPr>
          <p:cNvSpPr txBox="1">
            <a:spLocks/>
          </p:cNvSpPr>
          <p:nvPr/>
        </p:nvSpPr>
        <p:spPr>
          <a:xfrm>
            <a:off x="1833971" y="3680696"/>
            <a:ext cx="9144000" cy="239185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i="0" kern="1200">
                <a:solidFill>
                  <a:srgbClr val="C35720"/>
                </a:solidFill>
                <a:latin typeface="Barlow" pitchFamily="2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dirty="0">
                <a:solidFill>
                  <a:schemeClr val="tx1">
                    <a:lumMod val="95000"/>
                    <a:lumOff val="5000"/>
                  </a:schemeClr>
                </a:solidFill>
                <a:latin typeface="Barlow Medium" pitchFamily="2" charset="77"/>
              </a:rPr>
              <a:t>The technical answer is no, but they can if they want to.</a:t>
            </a:r>
            <a:endParaRPr lang="en-US" sz="2400" b="0" i="0" dirty="0">
              <a:solidFill>
                <a:schemeClr val="tx1">
                  <a:lumMod val="95000"/>
                  <a:lumOff val="5000"/>
                </a:schemeClr>
              </a:solidFill>
              <a:latin typeface="Barlow Medium" pitchFamily="2" charset="77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06C22E7-FB92-36B1-1E4D-0267FCE278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9035" y="5832829"/>
            <a:ext cx="2243017" cy="389331"/>
          </a:xfrm>
          <a:prstGeom prst="rect">
            <a:avLst/>
          </a:prstGeom>
        </p:spPr>
      </p:pic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5B46D0A5-43E8-5364-FF94-306073381AFB}"/>
              </a:ext>
            </a:extLst>
          </p:cNvPr>
          <p:cNvSpPr txBox="1">
            <a:spLocks/>
          </p:cNvSpPr>
          <p:nvPr/>
        </p:nvSpPr>
        <p:spPr>
          <a:xfrm>
            <a:off x="1455963" y="6454245"/>
            <a:ext cx="5781104" cy="31449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b="1" i="0" kern="1200">
                <a:solidFill>
                  <a:srgbClr val="7A3203"/>
                </a:solidFill>
                <a:latin typeface="Barlow SemiBold" pitchFamily="2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Doubletree by Hilton Hotel  Washington DC - Crystal City in Arlington, Virginia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CDF3181A-2C57-65C6-94E4-8B1D85D7C73E}"/>
              </a:ext>
            </a:extLst>
          </p:cNvPr>
          <p:cNvSpPr txBox="1">
            <a:spLocks/>
          </p:cNvSpPr>
          <p:nvPr/>
        </p:nvSpPr>
        <p:spPr>
          <a:xfrm>
            <a:off x="1455963" y="6222160"/>
            <a:ext cx="2326088" cy="31449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b="1" i="0" kern="1200">
                <a:solidFill>
                  <a:srgbClr val="7A3203"/>
                </a:solidFill>
                <a:latin typeface="Barlow" pitchFamily="2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September 1-3, 2026 </a:t>
            </a:r>
          </a:p>
        </p:txBody>
      </p:sp>
    </p:spTree>
    <p:extLst>
      <p:ext uri="{BB962C8B-B14F-4D97-AF65-F5344CB8AC3E}">
        <p14:creationId xmlns:p14="http://schemas.microsoft.com/office/powerpoint/2010/main" val="2173855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3793B8-C0FB-6A74-CFFC-ED41EE2D82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logo with a bird and stars&#10;&#10;AI-generated content may be incorrect.">
            <a:extLst>
              <a:ext uri="{FF2B5EF4-FFF2-40B4-BE49-F238E27FC236}">
                <a16:creationId xmlns:a16="http://schemas.microsoft.com/office/drawing/2014/main" id="{8CD0922C-3A63-09D4-65FB-0AE92037FD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478" y="5772151"/>
            <a:ext cx="788515" cy="788515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60D8CC22-2934-D048-CC21-0E6BA87BBF94}"/>
              </a:ext>
            </a:extLst>
          </p:cNvPr>
          <p:cNvSpPr txBox="1">
            <a:spLocks/>
          </p:cNvSpPr>
          <p:nvPr/>
        </p:nvSpPr>
        <p:spPr>
          <a:xfrm>
            <a:off x="1797394" y="895468"/>
            <a:ext cx="9824629" cy="1006475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i="0" kern="1200">
                <a:solidFill>
                  <a:srgbClr val="7A3203"/>
                </a:solidFill>
                <a:latin typeface="Barlow Condensed" pitchFamily="2" charset="77"/>
                <a:ea typeface="+mj-ea"/>
                <a:cs typeface="+mj-cs"/>
              </a:defRPr>
            </a:lvl1pPr>
          </a:lstStyle>
          <a:p>
            <a:r>
              <a:rPr lang="en-US" sz="4400" dirty="0">
                <a:solidFill>
                  <a:schemeClr val="tx1"/>
                </a:solidFill>
              </a:rPr>
              <a:t>Housing Development Finance Tool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F21D6746-FC0F-3303-423B-5F7FBC7CB48A}"/>
              </a:ext>
            </a:extLst>
          </p:cNvPr>
          <p:cNvSpPr txBox="1">
            <a:spLocks/>
          </p:cNvSpPr>
          <p:nvPr/>
        </p:nvSpPr>
        <p:spPr>
          <a:xfrm>
            <a:off x="1916267" y="1895572"/>
            <a:ext cx="8983579" cy="520783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i="0" kern="1200">
                <a:solidFill>
                  <a:srgbClr val="C35720"/>
                </a:solidFill>
                <a:latin typeface="Barlow" pitchFamily="2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A01EDFBA-3347-D85E-A95F-522973779DCB}"/>
              </a:ext>
            </a:extLst>
          </p:cNvPr>
          <p:cNvSpPr txBox="1">
            <a:spLocks/>
          </p:cNvSpPr>
          <p:nvPr/>
        </p:nvSpPr>
        <p:spPr>
          <a:xfrm>
            <a:off x="1916267" y="1956816"/>
            <a:ext cx="9144000" cy="36484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i="0" kern="1200">
                <a:solidFill>
                  <a:srgbClr val="C35720"/>
                </a:solidFill>
                <a:latin typeface="Barlow" pitchFamily="2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0" dirty="0">
                <a:solidFill>
                  <a:schemeClr val="tx1">
                    <a:lumMod val="95000"/>
                    <a:lumOff val="5000"/>
                  </a:schemeClr>
                </a:solidFill>
                <a:latin typeface="Barlow Medium" pitchFamily="2" charset="77"/>
              </a:rPr>
              <a:t>Examples: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sz="2400" b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kumimoji="0" lang="en-US" alt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urchase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of 4-Plexes.</a:t>
            </a:r>
            <a:endParaRPr lang="en-US" sz="2400" b="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 rental housing units.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i="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 homeownership units.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Remodel/Update existing paid off Mutual Help units.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i="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 is your need?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Skilled Workers Demonstration – Dear Lender Letter 2022-06</a:t>
            </a:r>
            <a:endParaRPr lang="en-US" sz="2400" b="0" i="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F756B3A-4A1B-20C2-3D22-8AA0B14115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19693" y="5772151"/>
            <a:ext cx="2243017" cy="389331"/>
          </a:xfrm>
          <a:prstGeom prst="rect">
            <a:avLst/>
          </a:prstGeom>
        </p:spPr>
      </p:pic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95A6FD73-18CE-3F9C-117A-E800A59FA003}"/>
              </a:ext>
            </a:extLst>
          </p:cNvPr>
          <p:cNvSpPr txBox="1">
            <a:spLocks/>
          </p:cNvSpPr>
          <p:nvPr/>
        </p:nvSpPr>
        <p:spPr>
          <a:xfrm>
            <a:off x="1636622" y="6351526"/>
            <a:ext cx="5781104" cy="31449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b="1" i="0" kern="1200">
                <a:solidFill>
                  <a:srgbClr val="7A3203"/>
                </a:solidFill>
                <a:latin typeface="Barlow SemiBold" pitchFamily="2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Doubletree by Hilton Hotel  Washington DC - Crystal City in Arlington, Virginia</a:t>
            </a:r>
            <a:endParaRPr lang="en-US" dirty="0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7073C0EF-9E9B-ECA3-B88E-03C36DAEE99F}"/>
              </a:ext>
            </a:extLst>
          </p:cNvPr>
          <p:cNvSpPr txBox="1">
            <a:spLocks/>
          </p:cNvSpPr>
          <p:nvPr/>
        </p:nvSpPr>
        <p:spPr>
          <a:xfrm>
            <a:off x="1636621" y="6161482"/>
            <a:ext cx="2326088" cy="31449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b="1" i="0" kern="1200">
                <a:solidFill>
                  <a:srgbClr val="7A3203"/>
                </a:solidFill>
                <a:latin typeface="Barlow" pitchFamily="2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September 1-3, 2026 </a:t>
            </a:r>
          </a:p>
        </p:txBody>
      </p:sp>
    </p:spTree>
    <p:extLst>
      <p:ext uri="{BB962C8B-B14F-4D97-AF65-F5344CB8AC3E}">
        <p14:creationId xmlns:p14="http://schemas.microsoft.com/office/powerpoint/2010/main" val="32913447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2E0375-103D-199B-65E8-F3C78B85C6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logo with a bird and stars&#10;&#10;AI-generated content may be incorrect.">
            <a:extLst>
              <a:ext uri="{FF2B5EF4-FFF2-40B4-BE49-F238E27FC236}">
                <a16:creationId xmlns:a16="http://schemas.microsoft.com/office/drawing/2014/main" id="{3E5E511B-F598-FCA0-4D94-47FD541671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478" y="5772151"/>
            <a:ext cx="788515" cy="788515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8226B3BA-DE61-BCD6-386A-2A7F1114E0E5}"/>
              </a:ext>
            </a:extLst>
          </p:cNvPr>
          <p:cNvSpPr txBox="1">
            <a:spLocks/>
          </p:cNvSpPr>
          <p:nvPr/>
        </p:nvSpPr>
        <p:spPr>
          <a:xfrm>
            <a:off x="1797394" y="895468"/>
            <a:ext cx="9824629" cy="1006475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i="0" kern="1200">
                <a:solidFill>
                  <a:srgbClr val="7A3203"/>
                </a:solidFill>
                <a:latin typeface="Barlow Condensed" pitchFamily="2" charset="77"/>
                <a:ea typeface="+mj-ea"/>
                <a:cs typeface="+mj-cs"/>
              </a:defRPr>
            </a:lvl1pPr>
          </a:lstStyle>
          <a:p>
            <a:r>
              <a:rPr lang="en-US" sz="4400" dirty="0">
                <a:solidFill>
                  <a:schemeClr val="tx1"/>
                </a:solidFill>
              </a:rPr>
              <a:t>Housing Development Finance Tool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EC5D0251-BF4B-B4DF-D7A8-9C27EBCCDC98}"/>
              </a:ext>
            </a:extLst>
          </p:cNvPr>
          <p:cNvSpPr txBox="1">
            <a:spLocks/>
          </p:cNvSpPr>
          <p:nvPr/>
        </p:nvSpPr>
        <p:spPr>
          <a:xfrm>
            <a:off x="1916267" y="1895572"/>
            <a:ext cx="8983579" cy="520783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i="0" kern="1200">
                <a:solidFill>
                  <a:srgbClr val="C35720"/>
                </a:solidFill>
                <a:latin typeface="Barlow" pitchFamily="2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C8CF4942-A818-4271-11D8-BC377960B8FE}"/>
              </a:ext>
            </a:extLst>
          </p:cNvPr>
          <p:cNvSpPr txBox="1">
            <a:spLocks/>
          </p:cNvSpPr>
          <p:nvPr/>
        </p:nvSpPr>
        <p:spPr>
          <a:xfrm>
            <a:off x="1916267" y="1956816"/>
            <a:ext cx="9144000" cy="36484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i="0" kern="1200">
                <a:solidFill>
                  <a:srgbClr val="C35720"/>
                </a:solidFill>
                <a:latin typeface="Barlow" pitchFamily="2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0" dirty="0">
                <a:solidFill>
                  <a:schemeClr val="tx1">
                    <a:lumMod val="95000"/>
                    <a:lumOff val="5000"/>
                  </a:schemeClr>
                </a:solidFill>
                <a:latin typeface="Barlow Medium" pitchFamily="2" charset="77"/>
              </a:rPr>
              <a:t>Pro’s to use as finance tool: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dirty="0">
                <a:solidFill>
                  <a:schemeClr val="tx1">
                    <a:lumMod val="95000"/>
                    <a:lumOff val="5000"/>
                  </a:schemeClr>
                </a:solidFill>
                <a:latin typeface="Barlow Medium" pitchFamily="2" charset="77"/>
              </a:rPr>
              <a:t>Plenty of funds as long as you qualify.</a:t>
            </a:r>
          </a:p>
          <a:p>
            <a:endParaRPr lang="en-US" sz="2400" b="0" dirty="0">
              <a:solidFill>
                <a:schemeClr val="tx1">
                  <a:lumMod val="95000"/>
                  <a:lumOff val="5000"/>
                </a:schemeClr>
              </a:solidFill>
              <a:latin typeface="Barlow Medium" pitchFamily="2" charset="77"/>
            </a:endParaRPr>
          </a:p>
          <a:p>
            <a:r>
              <a:rPr lang="en-US" sz="2400" b="0" dirty="0">
                <a:solidFill>
                  <a:schemeClr val="tx1">
                    <a:lumMod val="95000"/>
                    <a:lumOff val="5000"/>
                  </a:schemeClr>
                </a:solidFill>
                <a:latin typeface="Barlow Medium" pitchFamily="2" charset="77"/>
              </a:rPr>
              <a:t>Con’s of using as a finance tool: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dirty="0">
                <a:solidFill>
                  <a:schemeClr val="tx1">
                    <a:lumMod val="95000"/>
                    <a:lumOff val="5000"/>
                  </a:schemeClr>
                </a:solidFill>
                <a:latin typeface="Barlow Medium" pitchFamily="2" charset="77"/>
              </a:rPr>
              <a:t>You have to be able to afford the payments on the loan(s).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dirty="0">
                <a:solidFill>
                  <a:schemeClr val="tx1">
                    <a:lumMod val="95000"/>
                    <a:lumOff val="5000"/>
                  </a:schemeClr>
                </a:solidFill>
                <a:latin typeface="Barlow Medium" pitchFamily="2" charset="77"/>
              </a:rPr>
              <a:t>Tribe also have to have policies and ordinances allowing for foreclosure and eviction, can’t lend if these are not in place.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dirty="0">
                <a:solidFill>
                  <a:schemeClr val="tx1">
                    <a:lumMod val="95000"/>
                    <a:lumOff val="5000"/>
                  </a:schemeClr>
                </a:solidFill>
                <a:latin typeface="Barlow Medium" pitchFamily="2" charset="77"/>
              </a:rPr>
              <a:t>Some tribes don’t want lenders to lend on their lands.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295AB27-E452-0FC2-5709-54A1110801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9693" y="5772151"/>
            <a:ext cx="2243017" cy="389331"/>
          </a:xfrm>
          <a:prstGeom prst="rect">
            <a:avLst/>
          </a:prstGeom>
        </p:spPr>
      </p:pic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0D520B62-C03A-4E00-EC8C-69C976C09040}"/>
              </a:ext>
            </a:extLst>
          </p:cNvPr>
          <p:cNvSpPr txBox="1">
            <a:spLocks/>
          </p:cNvSpPr>
          <p:nvPr/>
        </p:nvSpPr>
        <p:spPr>
          <a:xfrm>
            <a:off x="1636622" y="6351526"/>
            <a:ext cx="5781104" cy="31449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b="1" i="0" kern="1200">
                <a:solidFill>
                  <a:srgbClr val="7A3203"/>
                </a:solidFill>
                <a:latin typeface="Barlow SemiBold" pitchFamily="2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Doubletree by Hilton Hotel  Washington DC - Crystal City in Arlington, Virginia</a:t>
            </a:r>
            <a:endParaRPr lang="en-US" dirty="0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B74B4504-336E-7919-27E5-CA1827972F35}"/>
              </a:ext>
            </a:extLst>
          </p:cNvPr>
          <p:cNvSpPr txBox="1">
            <a:spLocks/>
          </p:cNvSpPr>
          <p:nvPr/>
        </p:nvSpPr>
        <p:spPr>
          <a:xfrm>
            <a:off x="1636621" y="6161482"/>
            <a:ext cx="2326088" cy="31449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b="1" i="0" kern="1200">
                <a:solidFill>
                  <a:srgbClr val="7A3203"/>
                </a:solidFill>
                <a:latin typeface="Barlow" pitchFamily="2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September 1-3, 2026</a:t>
            </a:r>
          </a:p>
        </p:txBody>
      </p:sp>
    </p:spTree>
    <p:extLst>
      <p:ext uri="{BB962C8B-B14F-4D97-AF65-F5344CB8AC3E}">
        <p14:creationId xmlns:p14="http://schemas.microsoft.com/office/powerpoint/2010/main" val="275619142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A501BA-CDF2-A9E1-A88F-12D7424015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logo with a bird and stars&#10;&#10;AI-generated content may be incorrect.">
            <a:extLst>
              <a:ext uri="{FF2B5EF4-FFF2-40B4-BE49-F238E27FC236}">
                <a16:creationId xmlns:a16="http://schemas.microsoft.com/office/drawing/2014/main" id="{E67D505E-4CEB-7B9E-C18B-B983303FA6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478" y="5772151"/>
            <a:ext cx="788515" cy="788515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C3F31E82-1518-A911-1179-CC4286627F90}"/>
              </a:ext>
            </a:extLst>
          </p:cNvPr>
          <p:cNvSpPr txBox="1">
            <a:spLocks/>
          </p:cNvSpPr>
          <p:nvPr/>
        </p:nvSpPr>
        <p:spPr>
          <a:xfrm>
            <a:off x="1797394" y="895468"/>
            <a:ext cx="9824629" cy="1006475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i="0" kern="1200">
                <a:solidFill>
                  <a:srgbClr val="7A3203"/>
                </a:solidFill>
                <a:latin typeface="Barlow Condensed" pitchFamily="2" charset="77"/>
                <a:ea typeface="+mj-ea"/>
                <a:cs typeface="+mj-cs"/>
              </a:defRPr>
            </a:lvl1pPr>
          </a:lstStyle>
          <a:p>
            <a:r>
              <a:rPr lang="en-US" sz="4400" dirty="0">
                <a:solidFill>
                  <a:schemeClr val="tx1"/>
                </a:solidFill>
              </a:rPr>
              <a:t>Housing Development Finance Tool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17935BD9-28D0-2FF2-F366-70611D9476B5}"/>
              </a:ext>
            </a:extLst>
          </p:cNvPr>
          <p:cNvSpPr txBox="1">
            <a:spLocks/>
          </p:cNvSpPr>
          <p:nvPr/>
        </p:nvSpPr>
        <p:spPr>
          <a:xfrm>
            <a:off x="1916267" y="1895572"/>
            <a:ext cx="8983579" cy="520783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i="0" kern="1200">
                <a:solidFill>
                  <a:srgbClr val="C35720"/>
                </a:solidFill>
                <a:latin typeface="Barlow" pitchFamily="2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C421B6CD-3857-19F6-84CD-A933045BEB75}"/>
              </a:ext>
            </a:extLst>
          </p:cNvPr>
          <p:cNvSpPr txBox="1">
            <a:spLocks/>
          </p:cNvSpPr>
          <p:nvPr/>
        </p:nvSpPr>
        <p:spPr>
          <a:xfrm>
            <a:off x="1916267" y="1956816"/>
            <a:ext cx="9144000" cy="36484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i="0" kern="1200">
                <a:solidFill>
                  <a:srgbClr val="C35720"/>
                </a:solidFill>
                <a:latin typeface="Barlow" pitchFamily="2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400" b="0" dirty="0">
              <a:solidFill>
                <a:schemeClr val="tx1">
                  <a:lumMod val="95000"/>
                  <a:lumOff val="5000"/>
                </a:schemeClr>
              </a:solidFill>
              <a:latin typeface="Barlow Medium" pitchFamily="2" charset="77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Revenue from these properties helps fund affordable housing programs while the equity </a:t>
            </a:r>
            <a:r>
              <a:rPr kumimoji="0" lang="en-US" alt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builds unrestricted assets 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for the tribe.</a:t>
            </a:r>
          </a:p>
          <a:p>
            <a:endParaRPr lang="en-US" sz="2400" b="0" i="0" dirty="0">
              <a:solidFill>
                <a:schemeClr val="tx1">
                  <a:lumMod val="95000"/>
                  <a:lumOff val="5000"/>
                </a:schemeClr>
              </a:solidFill>
              <a:latin typeface="Barlow Medium" pitchFamily="2" charset="77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62E7DD2-A641-4EFC-D3FF-7B817AE2D2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9693" y="5772151"/>
            <a:ext cx="2243017" cy="389331"/>
          </a:xfrm>
          <a:prstGeom prst="rect">
            <a:avLst/>
          </a:prstGeom>
        </p:spPr>
      </p:pic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73A900A7-8895-F344-5286-09D26F956A9E}"/>
              </a:ext>
            </a:extLst>
          </p:cNvPr>
          <p:cNvSpPr txBox="1">
            <a:spLocks/>
          </p:cNvSpPr>
          <p:nvPr/>
        </p:nvSpPr>
        <p:spPr>
          <a:xfrm>
            <a:off x="1636622" y="6351526"/>
            <a:ext cx="5781104" cy="31449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b="1" i="0" kern="1200">
                <a:solidFill>
                  <a:srgbClr val="7A3203"/>
                </a:solidFill>
                <a:latin typeface="Barlow SemiBold" pitchFamily="2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Doubletree by Hilton Hotel  Washington DC - Crystal City in Arlington, Virginia</a:t>
            </a:r>
            <a:endParaRPr lang="en-US" dirty="0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7C32EE07-97BA-34C6-C87A-9D2660DF5814}"/>
              </a:ext>
            </a:extLst>
          </p:cNvPr>
          <p:cNvSpPr txBox="1">
            <a:spLocks/>
          </p:cNvSpPr>
          <p:nvPr/>
        </p:nvSpPr>
        <p:spPr>
          <a:xfrm>
            <a:off x="1636621" y="6161482"/>
            <a:ext cx="2326088" cy="31449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b="1" i="0" kern="1200">
                <a:solidFill>
                  <a:srgbClr val="7A3203"/>
                </a:solidFill>
                <a:latin typeface="Barlow" pitchFamily="2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September 1-3, 2026 </a:t>
            </a:r>
          </a:p>
        </p:txBody>
      </p:sp>
    </p:spTree>
    <p:extLst>
      <p:ext uri="{BB962C8B-B14F-4D97-AF65-F5344CB8AC3E}">
        <p14:creationId xmlns:p14="http://schemas.microsoft.com/office/powerpoint/2010/main" val="347626336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3718CF-9EA6-E3E8-FDDF-C49E3E4ED2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logo with a bird and stars&#10;&#10;AI-generated content may be incorrect.">
            <a:extLst>
              <a:ext uri="{FF2B5EF4-FFF2-40B4-BE49-F238E27FC236}">
                <a16:creationId xmlns:a16="http://schemas.microsoft.com/office/drawing/2014/main" id="{4842F7DC-1083-D936-A144-2F5EF9F4A3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85" y="5767224"/>
            <a:ext cx="788515" cy="788515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02CCDAB7-AE8F-9235-1A77-20FE7FD39F8B}"/>
              </a:ext>
            </a:extLst>
          </p:cNvPr>
          <p:cNvSpPr txBox="1">
            <a:spLocks/>
          </p:cNvSpPr>
          <p:nvPr/>
        </p:nvSpPr>
        <p:spPr>
          <a:xfrm>
            <a:off x="4019387" y="1654420"/>
            <a:ext cx="9144000" cy="1006475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i="0" kern="1200">
                <a:solidFill>
                  <a:srgbClr val="7A3203"/>
                </a:solidFill>
                <a:latin typeface="Barlow Condensed" pitchFamily="2" charset="77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chemeClr val="bg1"/>
                </a:solidFill>
              </a:rPr>
              <a:t>Thank you!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110302C8-D98F-A9B6-6014-DC4CF9D2E91F}"/>
              </a:ext>
            </a:extLst>
          </p:cNvPr>
          <p:cNvSpPr txBox="1">
            <a:spLocks/>
          </p:cNvSpPr>
          <p:nvPr/>
        </p:nvSpPr>
        <p:spPr>
          <a:xfrm>
            <a:off x="2940395" y="3706084"/>
            <a:ext cx="8983579" cy="520783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i="0" kern="1200">
                <a:solidFill>
                  <a:srgbClr val="C35720"/>
                </a:solidFill>
                <a:latin typeface="Barlow" pitchFamily="2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/>
                </a:solidFill>
                <a:latin typeface="Barlow" pitchFamily="2" charset="77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FFE5A1"/>
                </a:solidFill>
              </a:rPr>
              <a:t>Any questions Please contact me.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CFC1F9CC-658F-514D-A04A-8FFD82BC8466}"/>
              </a:ext>
            </a:extLst>
          </p:cNvPr>
          <p:cNvSpPr txBox="1">
            <a:spLocks/>
          </p:cNvSpPr>
          <p:nvPr/>
        </p:nvSpPr>
        <p:spPr>
          <a:xfrm>
            <a:off x="1636622" y="6351526"/>
            <a:ext cx="5781104" cy="31449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b="1" i="0" kern="1200">
                <a:solidFill>
                  <a:srgbClr val="7A3203"/>
                </a:solidFill>
                <a:latin typeface="Barlow SemiBold" pitchFamily="2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FFE5A1"/>
                </a:solidFill>
              </a:rPr>
              <a:t>Doubletree by Hilton Hotel  Washington DC - Crystal City in Arlington, Virginia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1E5CAC84-F22D-7EA7-5242-DBD21AB2BB71}"/>
              </a:ext>
            </a:extLst>
          </p:cNvPr>
          <p:cNvSpPr txBox="1">
            <a:spLocks/>
          </p:cNvSpPr>
          <p:nvPr/>
        </p:nvSpPr>
        <p:spPr>
          <a:xfrm>
            <a:off x="1636621" y="6161482"/>
            <a:ext cx="2326088" cy="31449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b="1" i="0" kern="1200">
                <a:solidFill>
                  <a:srgbClr val="7A3203"/>
                </a:solidFill>
                <a:latin typeface="Barlow" pitchFamily="2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>
                    <a:tint val="82000"/>
                  </a:schemeClr>
                </a:solidFill>
                <a:latin typeface="Barlow" pitchFamily="2" charset="77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FFE5A1"/>
                </a:solidFill>
              </a:rPr>
              <a:t>September 1-3, 2026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8658224-565B-0D34-4F18-36A413DBA3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99299" y="5713261"/>
            <a:ext cx="2764617" cy="477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18234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958bc3fe-b502-4578-b145-b7cf846a3763" xsi:nil="true"/>
    <lcf76f155ced4ddcb4097134ff3c332f xmlns="e0d11759-33fd-4c3e-9592-e31560a5f753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59547690B337748867CACB3F0F9CDCD" ma:contentTypeVersion="13" ma:contentTypeDescription="Create a new document." ma:contentTypeScope="" ma:versionID="6a4ae72eaae8b495e87a9a1af075d343">
  <xsd:schema xmlns:xsd="http://www.w3.org/2001/XMLSchema" xmlns:xs="http://www.w3.org/2001/XMLSchema" xmlns:p="http://schemas.microsoft.com/office/2006/metadata/properties" xmlns:ns2="e0d11759-33fd-4c3e-9592-e31560a5f753" xmlns:ns3="958bc3fe-b502-4578-b145-b7cf846a3763" targetNamespace="http://schemas.microsoft.com/office/2006/metadata/properties" ma:root="true" ma:fieldsID="ba0f5dbf9302e7864fb3f811f0307d2e" ns2:_="" ns3:_="">
    <xsd:import namespace="e0d11759-33fd-4c3e-9592-e31560a5f753"/>
    <xsd:import namespace="958bc3fe-b502-4578-b145-b7cf846a376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SearchPropertie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0d11759-33fd-4c3e-9592-e31560a5f75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4e84032d-d509-4fe6-88de-25e26b17c9e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58bc3fe-b502-4578-b145-b7cf846a3763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667dcd78-f552-48a7-830b-ad75b640e40f}" ma:internalName="TaxCatchAll" ma:showField="CatchAllData" ma:web="958bc3fe-b502-4578-b145-b7cf846a376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4539DA8-4A0D-42FA-A346-6B8821436C9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89A818A-FC9F-4EE6-8775-EC7103B6B8DB}">
  <ds:schemaRefs>
    <ds:schemaRef ds:uri="http://schemas.microsoft.com/office/2006/metadata/properties"/>
    <ds:schemaRef ds:uri="http://schemas.microsoft.com/office/infopath/2007/PartnerControls"/>
    <ds:schemaRef ds:uri="958bc3fe-b502-4578-b145-b7cf846a3763"/>
    <ds:schemaRef ds:uri="e0d11759-33fd-4c3e-9592-e31560a5f753"/>
  </ds:schemaRefs>
</ds:datastoreItem>
</file>

<file path=customXml/itemProps3.xml><?xml version="1.0" encoding="utf-8"?>
<ds:datastoreItem xmlns:ds="http://schemas.openxmlformats.org/officeDocument/2006/customXml" ds:itemID="{44DF3972-1005-46B7-A352-55890433ED8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0d11759-33fd-4c3e-9592-e31560a5f753"/>
    <ds:schemaRef ds:uri="958bc3fe-b502-4578-b145-b7cf846a376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3020</TotalTime>
  <Words>1229</Words>
  <Application>Microsoft Office PowerPoint</Application>
  <PresentationFormat>Widescreen</PresentationFormat>
  <Paragraphs>148</Paragraphs>
  <Slides>22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0" baseType="lpstr">
      <vt:lpstr>Aptos</vt:lpstr>
      <vt:lpstr>Arial</vt:lpstr>
      <vt:lpstr>Barlow</vt:lpstr>
      <vt:lpstr>Barlow Condensed</vt:lpstr>
      <vt:lpstr>Barlow Medium</vt:lpstr>
      <vt:lpstr>Monotype Sorts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jill</dc:creator>
  <cp:lastModifiedBy>Jason Adams</cp:lastModifiedBy>
  <cp:revision>27</cp:revision>
  <dcterms:created xsi:type="dcterms:W3CDTF">2025-09-14T00:45:18Z</dcterms:created>
  <dcterms:modified xsi:type="dcterms:W3CDTF">2026-08-27T18:05:15Z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0x010100E59547690B337748867CACB3F0F9CDCD</vt:lpwstr>
  </property>
  <property fmtid="{D5CDD505-2E9C-101B-9397-08002B2CF9AE}" pid="3" name="MediaServiceImageTags">
    <vt:lpwstr/>
  </property>
</Properties>
</file>