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9" r:id="rId4"/>
  </p:sldMasterIdLst>
  <p:notesMasterIdLst>
    <p:notesMasterId r:id="rId78"/>
  </p:notesMasterIdLst>
  <p:sldIdLst>
    <p:sldId id="256" r:id="rId5"/>
    <p:sldId id="2147474442" r:id="rId6"/>
    <p:sldId id="1869" r:id="rId7"/>
    <p:sldId id="1871" r:id="rId8"/>
    <p:sldId id="1872" r:id="rId9"/>
    <p:sldId id="287" r:id="rId10"/>
    <p:sldId id="2147474444" r:id="rId11"/>
    <p:sldId id="2147474445" r:id="rId12"/>
    <p:sldId id="2147474446" r:id="rId13"/>
    <p:sldId id="2147474453" r:id="rId14"/>
    <p:sldId id="1870" r:id="rId15"/>
    <p:sldId id="272" r:id="rId16"/>
    <p:sldId id="277" r:id="rId17"/>
    <p:sldId id="2147474448" r:id="rId18"/>
    <p:sldId id="270" r:id="rId19"/>
    <p:sldId id="1876" r:id="rId20"/>
    <p:sldId id="387" r:id="rId21"/>
    <p:sldId id="401" r:id="rId22"/>
    <p:sldId id="1885" r:id="rId23"/>
    <p:sldId id="389" r:id="rId24"/>
    <p:sldId id="390" r:id="rId25"/>
    <p:sldId id="316" r:id="rId26"/>
    <p:sldId id="2147474437" r:id="rId27"/>
    <p:sldId id="313" r:id="rId28"/>
    <p:sldId id="2147474438" r:id="rId29"/>
    <p:sldId id="1877" r:id="rId30"/>
    <p:sldId id="2147474439" r:id="rId31"/>
    <p:sldId id="377" r:id="rId32"/>
    <p:sldId id="2147474440" r:id="rId33"/>
    <p:sldId id="409" r:id="rId34"/>
    <p:sldId id="1873" r:id="rId35"/>
    <p:sldId id="1878" r:id="rId36"/>
    <p:sldId id="2147474441" r:id="rId37"/>
    <p:sldId id="259" r:id="rId38"/>
    <p:sldId id="1879" r:id="rId39"/>
    <p:sldId id="1884" r:id="rId40"/>
    <p:sldId id="2147474450" r:id="rId41"/>
    <p:sldId id="2147474451" r:id="rId42"/>
    <p:sldId id="2147474452" r:id="rId43"/>
    <p:sldId id="2147474449" r:id="rId44"/>
    <p:sldId id="276" r:id="rId45"/>
    <p:sldId id="286" r:id="rId46"/>
    <p:sldId id="285" r:id="rId47"/>
    <p:sldId id="284" r:id="rId48"/>
    <p:sldId id="283" r:id="rId49"/>
    <p:sldId id="282" r:id="rId50"/>
    <p:sldId id="281" r:id="rId51"/>
    <p:sldId id="274" r:id="rId52"/>
    <p:sldId id="273" r:id="rId53"/>
    <p:sldId id="279" r:id="rId54"/>
    <p:sldId id="278" r:id="rId55"/>
    <p:sldId id="288" r:id="rId56"/>
    <p:sldId id="289" r:id="rId57"/>
    <p:sldId id="290" r:id="rId58"/>
    <p:sldId id="291" r:id="rId59"/>
    <p:sldId id="292" r:id="rId60"/>
    <p:sldId id="293" r:id="rId61"/>
    <p:sldId id="294" r:id="rId62"/>
    <p:sldId id="295" r:id="rId63"/>
    <p:sldId id="298" r:id="rId64"/>
    <p:sldId id="1883" r:id="rId65"/>
    <p:sldId id="330" r:id="rId66"/>
    <p:sldId id="329" r:id="rId67"/>
    <p:sldId id="340" r:id="rId68"/>
    <p:sldId id="339" r:id="rId69"/>
    <p:sldId id="338" r:id="rId70"/>
    <p:sldId id="337" r:id="rId71"/>
    <p:sldId id="1875" r:id="rId72"/>
    <p:sldId id="336" r:id="rId73"/>
    <p:sldId id="332" r:id="rId74"/>
    <p:sldId id="1881" r:id="rId75"/>
    <p:sldId id="1880" r:id="rId76"/>
    <p:sldId id="1882" r:id="rId7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281A"/>
    <a:srgbClr val="F4C390"/>
    <a:srgbClr val="0BB9A6"/>
    <a:srgbClr val="CCA04C"/>
    <a:srgbClr val="D4242B"/>
    <a:srgbClr val="CEA04C"/>
    <a:srgbClr val="9175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49E7EB5-8A33-713A-C745-79E45AA24150}" v="11" dt="2026-08-28T02:13:50.428"/>
    <p1510:client id="{C59D2D17-D796-4AD3-97C8-80C0D1460D10}" v="201" dt="2026-08-27T22:41:07.7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p:scale>
          <a:sx n="100" d="100"/>
          <a:sy n="100" d="100"/>
        </p:scale>
        <p:origin x="9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F9F93A-538D-4BA7-8133-8AA7EAB2D7A0}" type="datetimeFigureOut">
              <a:rPr lang="en-US" smtClean="0"/>
              <a:t>8/30/2026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8FB42C-2435-4CD5-A018-4013263493A4}" type="slidenum">
              <a:rPr lang="en-US" smtClean="0"/>
              <a:t>‹#›</a:t>
            </a:fld>
            <a:endParaRPr lang="en-US"/>
          </a:p>
        </p:txBody>
      </p:sp>
    </p:spTree>
    <p:extLst>
      <p:ext uri="{BB962C8B-B14F-4D97-AF65-F5344CB8AC3E}">
        <p14:creationId xmlns:p14="http://schemas.microsoft.com/office/powerpoint/2010/main" val="411070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written laws that induce lending - </a:t>
            </a:r>
          </a:p>
        </p:txBody>
      </p:sp>
      <p:sp>
        <p:nvSpPr>
          <p:cNvPr id="4" name="Slide Number Placeholder 3"/>
          <p:cNvSpPr>
            <a:spLocks noGrp="1"/>
          </p:cNvSpPr>
          <p:nvPr>
            <p:ph type="sldNum" sz="quarter" idx="5"/>
          </p:nvPr>
        </p:nvSpPr>
        <p:spPr/>
        <p:txBody>
          <a:bodyPr/>
          <a:lstStyle/>
          <a:p>
            <a:fld id="{1C26544B-0DC7-4974-85F5-650C11F3F469}" type="slidenum">
              <a:rPr lang="en-US" smtClean="0"/>
              <a:t>5</a:t>
            </a:fld>
            <a:endParaRPr lang="en-US"/>
          </a:p>
        </p:txBody>
      </p:sp>
    </p:spTree>
    <p:extLst>
      <p:ext uri="{BB962C8B-B14F-4D97-AF65-F5344CB8AC3E}">
        <p14:creationId xmlns:p14="http://schemas.microsoft.com/office/powerpoint/2010/main" val="1720427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a:t>
            </a:r>
            <a:r>
              <a:rPr lang="en-US" baseline="30000" dirty="0"/>
              <a:t>th</a:t>
            </a:r>
            <a:r>
              <a:rPr lang="en-US" dirty="0"/>
              <a:t> bullet – US Census</a:t>
            </a:r>
          </a:p>
        </p:txBody>
      </p:sp>
      <p:sp>
        <p:nvSpPr>
          <p:cNvPr id="4" name="Slide Number Placeholder 3"/>
          <p:cNvSpPr>
            <a:spLocks noGrp="1"/>
          </p:cNvSpPr>
          <p:nvPr>
            <p:ph type="sldNum" sz="quarter" idx="5"/>
          </p:nvPr>
        </p:nvSpPr>
        <p:spPr/>
        <p:txBody>
          <a:bodyPr/>
          <a:lstStyle/>
          <a:p>
            <a:fld id="{1C26544B-0DC7-4974-85F5-650C11F3F469}" type="slidenum">
              <a:rPr lang="en-US" smtClean="0"/>
              <a:t>15</a:t>
            </a:fld>
            <a:endParaRPr lang="en-US"/>
          </a:p>
        </p:txBody>
      </p:sp>
    </p:spTree>
    <p:extLst>
      <p:ext uri="{BB962C8B-B14F-4D97-AF65-F5344CB8AC3E}">
        <p14:creationId xmlns:p14="http://schemas.microsoft.com/office/powerpoint/2010/main" val="167358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6E65595B-BAE2-6E52-1FDA-28AF1DE419BD}"/>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kumimoji="1" sz="1200">
                <a:solidFill>
                  <a:schemeClr val="tx1"/>
                </a:solidFill>
                <a:latin typeface="Times New Roman" panose="02020603050405020304" pitchFamily="18" charset="0"/>
              </a:defRPr>
            </a:lvl1pPr>
            <a:lvl2pPr marL="742950" indent="-285750">
              <a:spcBef>
                <a:spcPct val="30000"/>
              </a:spcBef>
              <a:defRPr kumimoji="1" sz="1200">
                <a:solidFill>
                  <a:schemeClr val="tx1"/>
                </a:solidFill>
                <a:latin typeface="Times New Roman" panose="02020603050405020304" pitchFamily="18" charset="0"/>
              </a:defRPr>
            </a:lvl2pPr>
            <a:lvl3pPr marL="1143000" indent="-228600">
              <a:spcBef>
                <a:spcPct val="30000"/>
              </a:spcBef>
              <a:defRPr kumimoji="1" sz="1200">
                <a:solidFill>
                  <a:schemeClr val="tx1"/>
                </a:solidFill>
                <a:latin typeface="Times New Roman" panose="02020603050405020304" pitchFamily="18" charset="0"/>
              </a:defRPr>
            </a:lvl3pPr>
            <a:lvl4pPr marL="1600200" indent="-228600">
              <a:spcBef>
                <a:spcPct val="30000"/>
              </a:spcBef>
              <a:defRPr kumimoji="1" sz="1200">
                <a:solidFill>
                  <a:schemeClr val="tx1"/>
                </a:solidFill>
                <a:latin typeface="Times New Roman" panose="02020603050405020304" pitchFamily="18" charset="0"/>
              </a:defRPr>
            </a:lvl4pPr>
            <a:lvl5pPr marL="2057400" indent="-228600">
              <a:spcBef>
                <a:spcPct val="30000"/>
              </a:spcBef>
              <a:defRPr kumimoji="1" sz="1200">
                <a:solidFill>
                  <a:schemeClr val="tx1"/>
                </a:solidFill>
                <a:latin typeface="Times New Roman" panose="02020603050405020304" pitchFamily="18" charset="0"/>
              </a:defRPr>
            </a:lvl5pPr>
            <a:lvl6pPr marL="2514600" indent="-228600" defTabSz="457200" eaLnBrk="0" fontAlgn="base" hangingPunct="0">
              <a:spcBef>
                <a:spcPct val="30000"/>
              </a:spcBef>
              <a:spcAft>
                <a:spcPct val="0"/>
              </a:spcAft>
              <a:defRPr kumimoji="1" sz="1200">
                <a:solidFill>
                  <a:schemeClr val="tx1"/>
                </a:solidFill>
                <a:latin typeface="Times New Roman" panose="02020603050405020304" pitchFamily="18" charset="0"/>
              </a:defRPr>
            </a:lvl6pPr>
            <a:lvl7pPr marL="2971800" indent="-228600" defTabSz="457200" eaLnBrk="0" fontAlgn="base" hangingPunct="0">
              <a:spcBef>
                <a:spcPct val="30000"/>
              </a:spcBef>
              <a:spcAft>
                <a:spcPct val="0"/>
              </a:spcAft>
              <a:defRPr kumimoji="1" sz="1200">
                <a:solidFill>
                  <a:schemeClr val="tx1"/>
                </a:solidFill>
                <a:latin typeface="Times New Roman" panose="02020603050405020304" pitchFamily="18" charset="0"/>
              </a:defRPr>
            </a:lvl7pPr>
            <a:lvl8pPr marL="3429000" indent="-228600" defTabSz="457200" eaLnBrk="0" fontAlgn="base" hangingPunct="0">
              <a:spcBef>
                <a:spcPct val="30000"/>
              </a:spcBef>
              <a:spcAft>
                <a:spcPct val="0"/>
              </a:spcAft>
              <a:defRPr kumimoji="1" sz="1200">
                <a:solidFill>
                  <a:schemeClr val="tx1"/>
                </a:solidFill>
                <a:latin typeface="Times New Roman" panose="02020603050405020304" pitchFamily="18" charset="0"/>
              </a:defRPr>
            </a:lvl8pPr>
            <a:lvl9pPr marL="3886200" indent="-228600" defTabSz="457200" eaLnBrk="0" fontAlgn="base" hangingPunct="0">
              <a:spcBef>
                <a:spcPct val="30000"/>
              </a:spcBef>
              <a:spcAft>
                <a:spcPct val="0"/>
              </a:spcAft>
              <a:defRPr kumimoji="1" sz="1200">
                <a:solidFill>
                  <a:schemeClr val="tx1"/>
                </a:solidFill>
                <a:latin typeface="Times New Roman" panose="02020603050405020304" pitchFamily="18" charset="0"/>
              </a:defRPr>
            </a:lvl9pPr>
          </a:lstStyle>
          <a:p>
            <a:pPr fontAlgn="base">
              <a:spcBef>
                <a:spcPct val="0"/>
              </a:spcBef>
              <a:spcAft>
                <a:spcPct val="0"/>
              </a:spcAft>
            </a:pPr>
            <a:fld id="{156CBA1F-17B1-4E1E-B78B-D0211684B1E8}" type="slidenum">
              <a:rPr kumimoji="0" lang="en-US" altLang="en-US" smtClean="0"/>
              <a:pPr fontAlgn="base">
                <a:spcBef>
                  <a:spcPct val="0"/>
                </a:spcBef>
                <a:spcAft>
                  <a:spcPct val="0"/>
                </a:spcAft>
              </a:pPr>
              <a:t>29</a:t>
            </a:fld>
            <a:endParaRPr kumimoji="0" lang="en-US" altLang="en-US"/>
          </a:p>
        </p:txBody>
      </p:sp>
      <p:sp>
        <p:nvSpPr>
          <p:cNvPr id="39939" name="Rectangle 2">
            <a:extLst>
              <a:ext uri="{FF2B5EF4-FFF2-40B4-BE49-F238E27FC236}">
                <a16:creationId xmlns:a16="http://schemas.microsoft.com/office/drawing/2014/main" id="{A8F8D8ED-B12A-C1F1-B16E-E41E2C8A68FC}"/>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C78D9E24-610C-5C64-CD2F-C364F9C63C3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latin typeface="Times New Roman" panose="02020603050405020304"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8FB42C-2435-4CD5-A018-4013263493A4}" type="slidenum">
              <a:rPr lang="en-US" smtClean="0"/>
              <a:t>39</a:t>
            </a:fld>
            <a:endParaRPr lang="en-US"/>
          </a:p>
        </p:txBody>
      </p:sp>
    </p:spTree>
    <p:extLst>
      <p:ext uri="{BB962C8B-B14F-4D97-AF65-F5344CB8AC3E}">
        <p14:creationId xmlns:p14="http://schemas.microsoft.com/office/powerpoint/2010/main" val="2130478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C26544B-0DC7-4974-85F5-650C11F3F469}" type="slidenum">
              <a:rPr lang="en-US" smtClean="0"/>
              <a:t>73</a:t>
            </a:fld>
            <a:endParaRPr lang="en-US"/>
          </a:p>
        </p:txBody>
      </p:sp>
    </p:spTree>
    <p:extLst>
      <p:ext uri="{BB962C8B-B14F-4D97-AF65-F5344CB8AC3E}">
        <p14:creationId xmlns:p14="http://schemas.microsoft.com/office/powerpoint/2010/main" val="18441739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CA129D0-4C4F-5115-A909-716C11B74955}"/>
              </a:ext>
            </a:extLst>
          </p:cNvPr>
          <p:cNvPicPr>
            <a:picLocks noChangeAspect="1"/>
          </p:cNvPicPr>
          <p:nvPr/>
        </p:nvPicPr>
        <p:blipFill>
          <a:blip r:embed="rId2"/>
          <a:srcRect/>
          <a:stretch/>
        </p:blipFill>
        <p:spPr>
          <a:xfrm>
            <a:off x="-231154" y="-131143"/>
            <a:ext cx="12501126" cy="7018695"/>
          </a:xfrm>
          <a:prstGeom prst="rect">
            <a:avLst/>
          </a:prstGeom>
        </p:spPr>
      </p:pic>
    </p:spTree>
    <p:extLst>
      <p:ext uri="{BB962C8B-B14F-4D97-AF65-F5344CB8AC3E}">
        <p14:creationId xmlns:p14="http://schemas.microsoft.com/office/powerpoint/2010/main" val="1096461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7E173C-E088-762F-A3BA-FF7D3EF80F95}"/>
              </a:ext>
            </a:extLst>
          </p:cNvPr>
          <p:cNvSpPr/>
          <p:nvPr/>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pic>
        <p:nvPicPr>
          <p:cNvPr id="2" name="Picture 1">
            <a:extLst>
              <a:ext uri="{FF2B5EF4-FFF2-40B4-BE49-F238E27FC236}">
                <a16:creationId xmlns:a16="http://schemas.microsoft.com/office/drawing/2014/main" id="{D859B99A-8806-4F45-C865-62AF824977F8}"/>
              </a:ext>
            </a:extLst>
          </p:cNvPr>
          <p:cNvPicPr>
            <a:picLocks noChangeAspect="1"/>
          </p:cNvPicPr>
          <p:nvPr/>
        </p:nvPicPr>
        <p:blipFill>
          <a:blip r:embed="rId2"/>
          <a:srcRect l="41524" t="429" r="9712"/>
          <a:stretch>
            <a:fillRect/>
          </a:stretch>
        </p:blipFill>
        <p:spPr>
          <a:xfrm>
            <a:off x="0" y="0"/>
            <a:ext cx="6096000" cy="6917104"/>
          </a:xfrm>
          <a:prstGeom prst="rect">
            <a:avLst/>
          </a:prstGeom>
        </p:spPr>
      </p:pic>
    </p:spTree>
    <p:extLst>
      <p:ext uri="{BB962C8B-B14F-4D97-AF65-F5344CB8AC3E}">
        <p14:creationId xmlns:p14="http://schemas.microsoft.com/office/powerpoint/2010/main" val="3591101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97E173C-E088-762F-A3BA-FF7D3EF80F95}"/>
              </a:ext>
            </a:extLst>
          </p:cNvPr>
          <p:cNvSpPr/>
          <p:nvPr/>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pic>
        <p:nvPicPr>
          <p:cNvPr id="2" name="Picture 1">
            <a:extLst>
              <a:ext uri="{FF2B5EF4-FFF2-40B4-BE49-F238E27FC236}">
                <a16:creationId xmlns:a16="http://schemas.microsoft.com/office/drawing/2014/main" id="{D859B99A-8806-4F45-C865-62AF824977F8}"/>
              </a:ext>
            </a:extLst>
          </p:cNvPr>
          <p:cNvPicPr>
            <a:picLocks noChangeAspect="1"/>
          </p:cNvPicPr>
          <p:nvPr/>
        </p:nvPicPr>
        <p:blipFill>
          <a:blip r:embed="rId2"/>
          <a:srcRect l="45397" r="5035"/>
          <a:stretch>
            <a:fillRect/>
          </a:stretch>
        </p:blipFill>
        <p:spPr>
          <a:xfrm flipH="1">
            <a:off x="0" y="0"/>
            <a:ext cx="6096000" cy="6917104"/>
          </a:xfrm>
          <a:prstGeom prst="rect">
            <a:avLst/>
          </a:prstGeom>
        </p:spPr>
      </p:pic>
    </p:spTree>
    <p:extLst>
      <p:ext uri="{BB962C8B-B14F-4D97-AF65-F5344CB8AC3E}">
        <p14:creationId xmlns:p14="http://schemas.microsoft.com/office/powerpoint/2010/main" val="2598379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9B6829-D85F-ADDD-C235-2710BAC1EFE7}"/>
              </a:ext>
            </a:extLst>
          </p:cNvPr>
          <p:cNvPicPr>
            <a:picLocks noChangeAspect="1"/>
          </p:cNvPicPr>
          <p:nvPr/>
        </p:nvPicPr>
        <p:blipFill>
          <a:blip r:embed="rId2"/>
          <a:srcRect l="24710"/>
          <a:stretch>
            <a:fillRect/>
          </a:stretch>
        </p:blipFill>
        <p:spPr>
          <a:xfrm>
            <a:off x="0" y="-66265"/>
            <a:ext cx="1439371" cy="6990530"/>
          </a:xfrm>
          <a:prstGeom prst="rect">
            <a:avLst/>
          </a:prstGeom>
        </p:spPr>
      </p:pic>
      <p:sp>
        <p:nvSpPr>
          <p:cNvPr id="4" name="Rectangle 3">
            <a:extLst>
              <a:ext uri="{FF2B5EF4-FFF2-40B4-BE49-F238E27FC236}">
                <a16:creationId xmlns:a16="http://schemas.microsoft.com/office/drawing/2014/main" id="{E97E173C-E088-762F-A3BA-FF7D3EF80F95}"/>
              </a:ext>
            </a:extLst>
          </p:cNvPr>
          <p:cNvSpPr/>
          <p:nvPr/>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5941736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12" name="Picture 11" descr="A logo with a bird and stars&#10;&#10;AI-generated content may be incorrect.">
            <a:extLst>
              <a:ext uri="{FF2B5EF4-FFF2-40B4-BE49-F238E27FC236}">
                <a16:creationId xmlns:a16="http://schemas.microsoft.com/office/drawing/2014/main" id="{728048E3-844E-9569-E7D2-F2A2253F3508}"/>
              </a:ext>
            </a:extLst>
          </p:cNvPr>
          <p:cNvPicPr>
            <a:picLocks noChangeAspect="1"/>
          </p:cNvPicPr>
          <p:nvPr/>
        </p:nvPicPr>
        <p:blipFill>
          <a:blip r:embed="rId2"/>
          <a:stretch>
            <a:fillRect/>
          </a:stretch>
        </p:blipFill>
        <p:spPr>
          <a:xfrm>
            <a:off x="230600" y="5740374"/>
            <a:ext cx="877701" cy="877701"/>
          </a:xfrm>
          <a:prstGeom prst="rect">
            <a:avLst/>
          </a:prstGeom>
        </p:spPr>
      </p:pic>
      <p:pic>
        <p:nvPicPr>
          <p:cNvPr id="14" name="Picture 13">
            <a:extLst>
              <a:ext uri="{FF2B5EF4-FFF2-40B4-BE49-F238E27FC236}">
                <a16:creationId xmlns:a16="http://schemas.microsoft.com/office/drawing/2014/main" id="{F93DEED1-B20A-50D5-2D6C-202D71B03333}"/>
              </a:ext>
            </a:extLst>
          </p:cNvPr>
          <p:cNvPicPr>
            <a:picLocks noChangeAspect="1"/>
          </p:cNvPicPr>
          <p:nvPr/>
        </p:nvPicPr>
        <p:blipFill>
          <a:blip r:embed="rId3"/>
          <a:srcRect l="81300" t="1869" r="4935" b="421"/>
          <a:stretch>
            <a:fillRect/>
          </a:stretch>
        </p:blipFill>
        <p:spPr>
          <a:xfrm flipH="1">
            <a:off x="-2" y="0"/>
            <a:ext cx="1439370" cy="6858000"/>
          </a:xfrm>
          <a:prstGeom prst="rect">
            <a:avLst/>
          </a:prstGeom>
        </p:spPr>
      </p:pic>
      <p:sp>
        <p:nvSpPr>
          <p:cNvPr id="16" name="Rectangle 15">
            <a:extLst>
              <a:ext uri="{FF2B5EF4-FFF2-40B4-BE49-F238E27FC236}">
                <a16:creationId xmlns:a16="http://schemas.microsoft.com/office/drawing/2014/main" id="{02712DD5-1F9F-38F7-D1E1-263C7E23DC34}"/>
              </a:ext>
            </a:extLst>
          </p:cNvPr>
          <p:cNvSpPr/>
          <p:nvPr/>
        </p:nvSpPr>
        <p:spPr>
          <a:xfrm>
            <a:off x="11981720" y="0"/>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2367335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9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9CAE17-C5E5-02AA-701B-DB7BE81FDBC0}"/>
              </a:ext>
            </a:extLst>
          </p:cNvPr>
          <p:cNvPicPr>
            <a:picLocks noChangeAspect="1"/>
          </p:cNvPicPr>
          <p:nvPr/>
        </p:nvPicPr>
        <p:blipFill>
          <a:blip r:embed="rId2"/>
          <a:srcRect b="80831"/>
          <a:stretch>
            <a:fillRect/>
          </a:stretch>
        </p:blipFill>
        <p:spPr>
          <a:xfrm rot="10800000" flipV="1">
            <a:off x="1" y="1"/>
            <a:ext cx="12192000" cy="131445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p:nvSpPr>
        <p:spPr>
          <a:xfrm rot="5400000">
            <a:off x="5980700" y="646700"/>
            <a:ext cx="230600" cy="12192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1741306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10_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09CAE17-C5E5-02AA-701B-DB7BE81FDBC0}"/>
              </a:ext>
            </a:extLst>
          </p:cNvPr>
          <p:cNvPicPr>
            <a:picLocks noChangeAspect="1"/>
          </p:cNvPicPr>
          <p:nvPr/>
        </p:nvPicPr>
        <p:blipFill>
          <a:blip r:embed="rId2"/>
          <a:srcRect b="80831"/>
          <a:stretch>
            <a:fillRect/>
          </a:stretch>
        </p:blipFill>
        <p:spPr>
          <a:xfrm rot="10800000" flipV="1">
            <a:off x="1" y="5543550"/>
            <a:ext cx="12192000" cy="131445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p:nvSpPr>
        <p:spPr>
          <a:xfrm rot="5400000">
            <a:off x="5980700" y="-5980700"/>
            <a:ext cx="230600" cy="12192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Tree>
    <p:extLst>
      <p:ext uri="{BB962C8B-B14F-4D97-AF65-F5344CB8AC3E}">
        <p14:creationId xmlns:p14="http://schemas.microsoft.com/office/powerpoint/2010/main" val="4095836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8_Title Slide">
    <p:spTree>
      <p:nvGrpSpPr>
        <p:cNvPr id="1" name=""/>
        <p:cNvGrpSpPr/>
        <p:nvPr/>
      </p:nvGrpSpPr>
      <p:grpSpPr>
        <a:xfrm>
          <a:off x="0" y="0"/>
          <a:ext cx="0" cy="0"/>
          <a:chOff x="0" y="0"/>
          <a:chExt cx="0" cy="0"/>
        </a:xfrm>
      </p:grpSpPr>
      <p:pic>
        <p:nvPicPr>
          <p:cNvPr id="5" name="Picture 4" descr="A brown background with triangles&#10;&#10;AI-generated content may be incorrect.">
            <a:extLst>
              <a:ext uri="{FF2B5EF4-FFF2-40B4-BE49-F238E27FC236}">
                <a16:creationId xmlns:a16="http://schemas.microsoft.com/office/drawing/2014/main" id="{009CAE17-C5E5-02AA-701B-DB7BE81FDBC0}"/>
              </a:ext>
            </a:extLst>
          </p:cNvPr>
          <p:cNvPicPr>
            <a:picLocks noChangeAspect="1"/>
          </p:cNvPicPr>
          <p:nvPr/>
        </p:nvPicPr>
        <p:blipFill>
          <a:blip r:embed="rId2"/>
          <a:stretch>
            <a:fillRect/>
          </a:stretch>
        </p:blipFill>
        <p:spPr>
          <a:xfrm rot="10800000" flipV="1">
            <a:off x="1" y="-396"/>
            <a:ext cx="12192000" cy="6858000"/>
          </a:xfrm>
          <a:prstGeom prst="rect">
            <a:avLst/>
          </a:prstGeom>
        </p:spPr>
      </p:pic>
      <p:sp>
        <p:nvSpPr>
          <p:cNvPr id="16" name="Rectangle 15">
            <a:extLst>
              <a:ext uri="{FF2B5EF4-FFF2-40B4-BE49-F238E27FC236}">
                <a16:creationId xmlns:a16="http://schemas.microsoft.com/office/drawing/2014/main" id="{D784AB18-AC11-29AD-D485-7C0C99282AE1}"/>
              </a:ext>
            </a:extLst>
          </p:cNvPr>
          <p:cNvSpPr/>
          <p:nvPr/>
        </p:nvSpPr>
        <p:spPr>
          <a:xfrm rot="10800000">
            <a:off x="11961399" y="-396"/>
            <a:ext cx="230600" cy="6858000"/>
          </a:xfrm>
          <a:prstGeom prst="rect">
            <a:avLst/>
          </a:prstGeom>
          <a:solidFill>
            <a:srgbClr val="FFD0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endParaRPr>
          </a:p>
        </p:txBody>
      </p:sp>
      <p:sp>
        <p:nvSpPr>
          <p:cNvPr id="17" name="Rectangle 16">
            <a:extLst>
              <a:ext uri="{FF2B5EF4-FFF2-40B4-BE49-F238E27FC236}">
                <a16:creationId xmlns:a16="http://schemas.microsoft.com/office/drawing/2014/main" id="{B0A8E06D-DE6A-88AE-CD55-5E0FC014C90D}"/>
              </a:ext>
            </a:extLst>
          </p:cNvPr>
          <p:cNvSpPr/>
          <p:nvPr/>
        </p:nvSpPr>
        <p:spPr>
          <a:xfrm rot="10800000">
            <a:off x="-5314" y="-396"/>
            <a:ext cx="230600" cy="6858000"/>
          </a:xfrm>
          <a:prstGeom prst="rect">
            <a:avLst/>
          </a:prstGeom>
          <a:solidFill>
            <a:srgbClr val="C3572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n>
                <a:noFill/>
              </a:ln>
              <a:solidFill>
                <a:srgbClr val="FFD06E"/>
              </a:solidFill>
              <a:highlight>
                <a:srgbClr val="FEC969"/>
              </a:highlight>
            </a:endParaRPr>
          </a:p>
        </p:txBody>
      </p:sp>
    </p:spTree>
    <p:extLst>
      <p:ext uri="{BB962C8B-B14F-4D97-AF65-F5344CB8AC3E}">
        <p14:creationId xmlns:p14="http://schemas.microsoft.com/office/powerpoint/2010/main" val="42841673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78FC6-3508-F2D0-3C76-7787A2B0253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3FB8F6-466B-42DE-0409-6DDC57DD54C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ECD7AF7-CE38-18AD-56D8-99EFFFAEC686}"/>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5" name="Footer Placeholder 4">
            <a:extLst>
              <a:ext uri="{FF2B5EF4-FFF2-40B4-BE49-F238E27FC236}">
                <a16:creationId xmlns:a16="http://schemas.microsoft.com/office/drawing/2014/main" id="{92B2815D-EA40-97F9-646E-41DDA0A21D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970C2D-D885-0DF4-C7B5-EFFE4AA7C2A5}"/>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4109467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67ABC-D679-0F87-0004-8139FB59EDC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A1663C8-CB54-145C-7205-723C4E8C758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2889B9-B816-4374-F71E-DA11ADBE1D05}"/>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5" name="Footer Placeholder 4">
            <a:extLst>
              <a:ext uri="{FF2B5EF4-FFF2-40B4-BE49-F238E27FC236}">
                <a16:creationId xmlns:a16="http://schemas.microsoft.com/office/drawing/2014/main" id="{718F92EC-3E49-3E5A-1679-99C7961649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8F2AB-41A6-691C-024C-502701F7901C}"/>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18662404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22E0D-7CB2-30CF-ED2A-DBBB9DE91C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3589C72-90A2-47DC-D791-172DC1104DC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91F5C92-55C9-EA0F-367B-63A3C2AF1A3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489D402-7023-87AE-2475-6F29E666F8DB}"/>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6" name="Footer Placeholder 5">
            <a:extLst>
              <a:ext uri="{FF2B5EF4-FFF2-40B4-BE49-F238E27FC236}">
                <a16:creationId xmlns:a16="http://schemas.microsoft.com/office/drawing/2014/main" id="{48838A79-6F94-1815-1C3A-38E7127770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4837922-91EF-9E54-986B-12AE5FAB077A}"/>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38779542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50731-0DAB-4C61-7B6C-CA35326A72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1CC7361-229C-7C03-1F39-40065837E8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769AA8-C88D-6108-6327-2D1025AFBF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D9B9DC9-6F7A-3E7D-E6A1-1854AEF09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F17F22B-F8C5-A920-B3EC-C626202C9E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96DEF71-6630-1800-3845-82EB2C4EBE0D}"/>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8" name="Footer Placeholder 7">
            <a:extLst>
              <a:ext uri="{FF2B5EF4-FFF2-40B4-BE49-F238E27FC236}">
                <a16:creationId xmlns:a16="http://schemas.microsoft.com/office/drawing/2014/main" id="{3E2BD558-118D-A294-0377-F299578DBD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457A1B-1772-4982-A287-BEB8FED81F6A}"/>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524864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8924A-76B6-0B07-D32B-AF6273495DC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ED811C-4794-64A6-7005-D582FCB8B4DF}"/>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4" name="Footer Placeholder 3">
            <a:extLst>
              <a:ext uri="{FF2B5EF4-FFF2-40B4-BE49-F238E27FC236}">
                <a16:creationId xmlns:a16="http://schemas.microsoft.com/office/drawing/2014/main" id="{3E00BDE9-0382-D703-C543-D7CC88564B0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465503D-47E6-8BBD-9753-14613CBA6D67}"/>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33105327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35AD9-5BB5-D2CB-B0DC-728E2BEDF44D}"/>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3" name="Footer Placeholder 2">
            <a:extLst>
              <a:ext uri="{FF2B5EF4-FFF2-40B4-BE49-F238E27FC236}">
                <a16:creationId xmlns:a16="http://schemas.microsoft.com/office/drawing/2014/main" id="{E170A412-B4BA-1580-6B02-5B71A45555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500C8E-B833-CFC8-97B9-254CDCEC1D5C}"/>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35877592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B78EB-4D2D-8C35-4242-A44D332C77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20EE4D-2215-5433-9C73-25BBFF8DC7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22ACEF8-736F-831C-FF00-9088C08606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2345A4-1015-6205-48EE-D766C6CF7338}"/>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6" name="Footer Placeholder 5">
            <a:extLst>
              <a:ext uri="{FF2B5EF4-FFF2-40B4-BE49-F238E27FC236}">
                <a16:creationId xmlns:a16="http://schemas.microsoft.com/office/drawing/2014/main" id="{FD0C74C6-C5F5-D614-38AB-CDE93A0716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02BDEFA-047A-17ED-3EB1-13863375BAAA}"/>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8121322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BF50B-10BB-5519-79B4-C885AD78C64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682D12-7E5E-5588-EDD3-4BB3F30C79D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836A01-70F3-D1C2-B0B2-F0BFA29B43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112146-47D8-3CE9-0DED-00D300FD644C}"/>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6" name="Footer Placeholder 5">
            <a:extLst>
              <a:ext uri="{FF2B5EF4-FFF2-40B4-BE49-F238E27FC236}">
                <a16:creationId xmlns:a16="http://schemas.microsoft.com/office/drawing/2014/main" id="{AFD6D3E9-FD8D-2133-CFF8-24516C9234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CF98D3-A3FC-CEED-8AD8-0DC6A6D6D917}"/>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12106070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4F807-6406-37E0-C330-1851BE9A30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FF0DEE3-1B37-EA68-9A14-F6306A68A1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BA245-FAA6-04C0-1D91-3086E406E6C7}"/>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5" name="Footer Placeholder 4">
            <a:extLst>
              <a:ext uri="{FF2B5EF4-FFF2-40B4-BE49-F238E27FC236}">
                <a16:creationId xmlns:a16="http://schemas.microsoft.com/office/drawing/2014/main" id="{0E025FD8-6F4F-320E-58E4-994DB0C6EA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DA1F1-1B60-5AB7-97B9-64CF7146C2F5}"/>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4019014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7DEFFA3-A3EF-E79B-1600-D7044A52F57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6E2274-195F-98BD-4355-24F18BAB5C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8DB426-3664-2ACF-86DD-A3E6829E67DF}"/>
              </a:ext>
            </a:extLst>
          </p:cNvPr>
          <p:cNvSpPr>
            <a:spLocks noGrp="1"/>
          </p:cNvSpPr>
          <p:nvPr>
            <p:ph type="dt" sz="half" idx="10"/>
          </p:nvPr>
        </p:nvSpPr>
        <p:spPr/>
        <p:txBody>
          <a:bodyPr/>
          <a:lstStyle/>
          <a:p>
            <a:fld id="{D0B49898-52A1-42D4-AB24-111E72C98F90}" type="datetimeFigureOut">
              <a:rPr lang="en-US" smtClean="0"/>
              <a:t>8/30/2026</a:t>
            </a:fld>
            <a:endParaRPr lang="en-US"/>
          </a:p>
        </p:txBody>
      </p:sp>
      <p:sp>
        <p:nvSpPr>
          <p:cNvPr id="5" name="Footer Placeholder 4">
            <a:extLst>
              <a:ext uri="{FF2B5EF4-FFF2-40B4-BE49-F238E27FC236}">
                <a16:creationId xmlns:a16="http://schemas.microsoft.com/office/drawing/2014/main" id="{D8C5C409-28BF-FB63-CE6E-1F79CA2B82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314A-AC83-3F88-DF64-BA518A4BA140}"/>
              </a:ext>
            </a:extLst>
          </p:cNvPr>
          <p:cNvSpPr>
            <a:spLocks noGrp="1"/>
          </p:cNvSpPr>
          <p:nvPr>
            <p:ph type="sldNum" sz="quarter" idx="12"/>
          </p:nvPr>
        </p:nvSpPr>
        <p:spPr/>
        <p:txBody>
          <a:bodyPr/>
          <a:lstStyle/>
          <a:p>
            <a:fld id="{0E10DBC2-0F09-4F5F-939C-28540242151E}" type="slidenum">
              <a:rPr lang="en-US" smtClean="0"/>
              <a:t>‹#›</a:t>
            </a:fld>
            <a:endParaRPr lang="en-US"/>
          </a:p>
        </p:txBody>
      </p:sp>
    </p:spTree>
    <p:extLst>
      <p:ext uri="{BB962C8B-B14F-4D97-AF65-F5344CB8AC3E}">
        <p14:creationId xmlns:p14="http://schemas.microsoft.com/office/powerpoint/2010/main" val="724696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DDA5D-BC8D-B175-4F05-B4FD83514BA2}"/>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3201769-6562-3A55-3B3A-FFC877C1D625}"/>
              </a:ext>
            </a:extLst>
          </p:cNvPr>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9A483B1-7D7E-D33E-5D62-632A0F5E5669}"/>
              </a:ext>
            </a:extLst>
          </p:cNvPr>
          <p:cNvSpPr>
            <a:spLocks noGrp="1"/>
          </p:cNvSpPr>
          <p:nvPr>
            <p:ph type="dt" sz="half" idx="10"/>
          </p:nvPr>
        </p:nvSpPr>
        <p:spPr/>
        <p:txBody>
          <a:bodyPr/>
          <a:lstStyle/>
          <a:p>
            <a:fld id="{C81BB051-D94F-5F46-A90A-EDC6CF7B4CDA}" type="datetimeFigureOut">
              <a:rPr lang="en-US" smtClean="0"/>
              <a:t>8/30/2026</a:t>
            </a:fld>
            <a:endParaRPr lang="en-US"/>
          </a:p>
        </p:txBody>
      </p:sp>
      <p:sp>
        <p:nvSpPr>
          <p:cNvPr id="5" name="Footer Placeholder 4">
            <a:extLst>
              <a:ext uri="{FF2B5EF4-FFF2-40B4-BE49-F238E27FC236}">
                <a16:creationId xmlns:a16="http://schemas.microsoft.com/office/drawing/2014/main" id="{BE2A7807-7710-8D76-B32B-5E39A176B3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C90B7C-6243-3A36-E432-38A9C6C58854}"/>
              </a:ext>
            </a:extLst>
          </p:cNvPr>
          <p:cNvSpPr>
            <a:spLocks noGrp="1"/>
          </p:cNvSpPr>
          <p:nvPr>
            <p:ph type="sldNum" sz="quarter" idx="12"/>
          </p:nvPr>
        </p:nvSpPr>
        <p:spPr/>
        <p:txBody>
          <a:bodyPr/>
          <a:lstStyle/>
          <a:p>
            <a:fld id="{EAEC5279-9859-2B44-97F6-ACD83A6E4A7E}" type="slidenum">
              <a:rPr lang="en-US" smtClean="0"/>
              <a:t>‹#›</a:t>
            </a:fld>
            <a:endParaRPr lang="en-US"/>
          </a:p>
        </p:txBody>
      </p:sp>
      <p:sp>
        <p:nvSpPr>
          <p:cNvPr id="8" name="Picture Placeholder 7">
            <a:extLst>
              <a:ext uri="{FF2B5EF4-FFF2-40B4-BE49-F238E27FC236}">
                <a16:creationId xmlns:a16="http://schemas.microsoft.com/office/drawing/2014/main" id="{409E9D89-5784-9347-8D14-AC3C67F48D34}"/>
              </a:ext>
            </a:extLst>
          </p:cNvPr>
          <p:cNvSpPr>
            <a:spLocks noGrp="1"/>
          </p:cNvSpPr>
          <p:nvPr>
            <p:ph type="pic" sz="quarter" idx="13"/>
          </p:nvPr>
        </p:nvSpPr>
        <p:spPr>
          <a:xfrm>
            <a:off x="5316538" y="0"/>
            <a:ext cx="6875462" cy="6356350"/>
          </a:xfrm>
        </p:spPr>
        <p:txBody>
          <a:bodyPr/>
          <a:lstStyle/>
          <a:p>
            <a:endParaRPr lang="en-US"/>
          </a:p>
        </p:txBody>
      </p:sp>
    </p:spTree>
    <p:extLst>
      <p:ext uri="{BB962C8B-B14F-4D97-AF65-F5344CB8AC3E}">
        <p14:creationId xmlns:p14="http://schemas.microsoft.com/office/powerpoint/2010/main" val="1039466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A795341-C338-154D-9153-F32D54F6F578}"/>
              </a:ext>
            </a:extLst>
          </p:cNvPr>
          <p:cNvSpPr>
            <a:spLocks noGrp="1"/>
          </p:cNvSpPr>
          <p:nvPr>
            <p:ph type="title" orient="vert"/>
          </p:nvPr>
        </p:nvSpPr>
        <p:spPr>
          <a:xfrm rot="16200000">
            <a:off x="4781550" y="1160255"/>
            <a:ext cx="2628900" cy="5811838"/>
          </a:xfrm>
        </p:spPr>
        <p:txBody>
          <a:bodyPr vert="eaVert"/>
          <a:lstStyle/>
          <a:p>
            <a:r>
              <a:rPr lang="en-US"/>
              <a:t>Click to edit Master title style</a:t>
            </a:r>
          </a:p>
        </p:txBody>
      </p:sp>
      <p:sp>
        <p:nvSpPr>
          <p:cNvPr id="4" name="Date Placeholder 3">
            <a:extLst>
              <a:ext uri="{FF2B5EF4-FFF2-40B4-BE49-F238E27FC236}">
                <a16:creationId xmlns:a16="http://schemas.microsoft.com/office/drawing/2014/main" id="{E8A9DE07-C4E8-DAD6-D76C-3C706141CD98}"/>
              </a:ext>
            </a:extLst>
          </p:cNvPr>
          <p:cNvSpPr>
            <a:spLocks noGrp="1"/>
          </p:cNvSpPr>
          <p:nvPr>
            <p:ph type="dt" sz="half" idx="10"/>
          </p:nvPr>
        </p:nvSpPr>
        <p:spPr/>
        <p:txBody>
          <a:bodyPr/>
          <a:lstStyle/>
          <a:p>
            <a:fld id="{C81BB051-D94F-5F46-A90A-EDC6CF7B4CDA}" type="datetimeFigureOut">
              <a:rPr lang="en-US" smtClean="0"/>
              <a:t>8/30/2026</a:t>
            </a:fld>
            <a:endParaRPr lang="en-US"/>
          </a:p>
        </p:txBody>
      </p:sp>
      <p:sp>
        <p:nvSpPr>
          <p:cNvPr id="5" name="Footer Placeholder 4">
            <a:extLst>
              <a:ext uri="{FF2B5EF4-FFF2-40B4-BE49-F238E27FC236}">
                <a16:creationId xmlns:a16="http://schemas.microsoft.com/office/drawing/2014/main" id="{2C79BB19-751E-C5BB-6AE6-3D6356A07A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DF0F30-C97F-3DEE-0BBC-2D9535C94371}"/>
              </a:ext>
            </a:extLst>
          </p:cNvPr>
          <p:cNvSpPr>
            <a:spLocks noGrp="1"/>
          </p:cNvSpPr>
          <p:nvPr>
            <p:ph type="sldNum" sz="quarter" idx="12"/>
          </p:nvPr>
        </p:nvSpPr>
        <p:spPr/>
        <p:txBody>
          <a:bodyPr/>
          <a:lstStyle/>
          <a:p>
            <a:fld id="{EAEC5279-9859-2B44-97F6-ACD83A6E4A7E}" type="slidenum">
              <a:rPr lang="en-US" smtClean="0"/>
              <a:t>‹#›</a:t>
            </a:fld>
            <a:endParaRPr lang="en-US"/>
          </a:p>
        </p:txBody>
      </p:sp>
      <p:sp>
        <p:nvSpPr>
          <p:cNvPr id="10" name="Picture Placeholder 9">
            <a:extLst>
              <a:ext uri="{FF2B5EF4-FFF2-40B4-BE49-F238E27FC236}">
                <a16:creationId xmlns:a16="http://schemas.microsoft.com/office/drawing/2014/main" id="{9A775461-092E-92C0-4A4C-4054B8A782EC}"/>
              </a:ext>
            </a:extLst>
          </p:cNvPr>
          <p:cNvSpPr>
            <a:spLocks noGrp="1"/>
          </p:cNvSpPr>
          <p:nvPr>
            <p:ph type="pic" sz="quarter" idx="13"/>
          </p:nvPr>
        </p:nvSpPr>
        <p:spPr>
          <a:xfrm>
            <a:off x="0" y="0"/>
            <a:ext cx="12192000" cy="3551238"/>
          </a:xfrm>
          <a:prstGeom prst="flowChartMerge">
            <a:avLst/>
          </a:prstGeom>
        </p:spPr>
        <p:txBody>
          <a:bodyPr/>
          <a:lstStyle/>
          <a:p>
            <a:endParaRPr lang="en-US"/>
          </a:p>
        </p:txBody>
      </p:sp>
    </p:spTree>
    <p:extLst>
      <p:ext uri="{BB962C8B-B14F-4D97-AF65-F5344CB8AC3E}">
        <p14:creationId xmlns:p14="http://schemas.microsoft.com/office/powerpoint/2010/main" val="42305183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One column (left header)">
    <p:spTree>
      <p:nvGrpSpPr>
        <p:cNvPr id="1" name=""/>
        <p:cNvGrpSpPr/>
        <p:nvPr/>
      </p:nvGrpSpPr>
      <p:grpSpPr>
        <a:xfrm>
          <a:off x="0" y="0"/>
          <a:ext cx="0" cy="0"/>
          <a:chOff x="0" y="0"/>
          <a:chExt cx="0" cy="0"/>
        </a:xfrm>
      </p:grpSpPr>
      <p:sp>
        <p:nvSpPr>
          <p:cNvPr id="9" name="Content Placeholder 5">
            <a:extLst>
              <a:ext uri="{FF2B5EF4-FFF2-40B4-BE49-F238E27FC236}">
                <a16:creationId xmlns:a16="http://schemas.microsoft.com/office/drawing/2014/main" id="{97C97838-F2D5-724E-AF07-B71A54887058}"/>
              </a:ext>
            </a:extLst>
          </p:cNvPr>
          <p:cNvSpPr>
            <a:spLocks noGrp="1"/>
          </p:cNvSpPr>
          <p:nvPr>
            <p:ph sz="quarter" idx="18" hasCustomPrompt="1"/>
          </p:nvPr>
        </p:nvSpPr>
        <p:spPr>
          <a:xfrm>
            <a:off x="914400" y="1554480"/>
            <a:ext cx="10363200" cy="307777"/>
          </a:xfrm>
        </p:spPr>
        <p:txBody>
          <a:bodyPr tIns="0" bIns="0"/>
          <a:lstStyle>
            <a:lvl1pPr algn="l">
              <a:defRPr sz="2000">
                <a:solidFill>
                  <a:schemeClr val="accent2"/>
                </a:solidFill>
              </a:defRPr>
            </a:lvl1pPr>
            <a:lvl2pPr>
              <a:defRPr sz="1600"/>
            </a:lvl2pPr>
            <a:lvl3pPr>
              <a:defRPr sz="1600"/>
            </a:lvl3pPr>
            <a:lvl4pPr>
              <a:defRPr sz="1600"/>
            </a:lvl4pPr>
            <a:lvl5pPr>
              <a:defRPr sz="1600"/>
            </a:lvl5pPr>
          </a:lstStyle>
          <a:p>
            <a:pPr lvl="0"/>
            <a:r>
              <a:rPr lang="en-US" dirty="0"/>
              <a:t>Click to insert subtitle</a:t>
            </a:r>
          </a:p>
        </p:txBody>
      </p:sp>
      <p:sp>
        <p:nvSpPr>
          <p:cNvPr id="3" name="Content Placeholder 2">
            <a:extLst>
              <a:ext uri="{FF2B5EF4-FFF2-40B4-BE49-F238E27FC236}">
                <a16:creationId xmlns:a16="http://schemas.microsoft.com/office/drawing/2014/main" id="{97DC1019-5A70-A84F-B14B-CE57106633B0}"/>
              </a:ext>
            </a:extLst>
          </p:cNvPr>
          <p:cNvSpPr>
            <a:spLocks noGrp="1"/>
          </p:cNvSpPr>
          <p:nvPr>
            <p:ph sz="quarter" idx="19" hasCustomPrompt="1"/>
          </p:nvPr>
        </p:nvSpPr>
        <p:spPr>
          <a:xfrm>
            <a:off x="914400" y="2153920"/>
            <a:ext cx="10363200" cy="2010807"/>
          </a:xfrm>
        </p:spPr>
        <p:txBody>
          <a:bodyPr/>
          <a:lstStyle>
            <a:lvl1pPr marL="457200" indent="-457200">
              <a:buFont typeface="Wingdings" panose="05000000000000000000" pitchFamily="2" charset="2"/>
              <a:buChar char="q"/>
              <a:defRPr/>
            </a:lvl1pPr>
          </a:lstStyle>
          <a:p>
            <a:pPr lvl="0"/>
            <a:r>
              <a:rPr lang="en-US" dirty="0"/>
              <a:t>Edit Master text styles</a:t>
            </a:r>
          </a:p>
          <a:p>
            <a:pPr lvl="3"/>
            <a:r>
              <a:rPr lang="en-US" dirty="0"/>
              <a:t>Second level</a:t>
            </a:r>
          </a:p>
          <a:p>
            <a:pPr lvl="4"/>
            <a:r>
              <a:rPr lang="en-US" dirty="0"/>
              <a:t>Third level</a:t>
            </a:r>
          </a:p>
          <a:p>
            <a:pPr lvl="4"/>
            <a:r>
              <a:rPr lang="en-US" dirty="0"/>
              <a:t>Fourth level</a:t>
            </a:r>
          </a:p>
          <a:p>
            <a:pPr lvl="4"/>
            <a:r>
              <a:rPr lang="en-US" dirty="0"/>
              <a:t>Fifth level</a:t>
            </a:r>
          </a:p>
        </p:txBody>
      </p:sp>
      <p:sp>
        <p:nvSpPr>
          <p:cNvPr id="2" name="Title 1">
            <a:extLst>
              <a:ext uri="{FF2B5EF4-FFF2-40B4-BE49-F238E27FC236}">
                <a16:creationId xmlns:a16="http://schemas.microsoft.com/office/drawing/2014/main" id="{8C37FF32-DB0D-3E49-A450-97054E8F93D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18286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3BE022-81FB-29B6-19C5-F1CAB70562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CB3A70B-60B2-5100-1D91-DA923A9B53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50B3B1-E1CB-0DB2-9201-9D9EC06DD0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0B49898-52A1-42D4-AB24-111E72C98F90}" type="datetimeFigureOut">
              <a:rPr lang="en-US" smtClean="0"/>
              <a:t>8/30/2026</a:t>
            </a:fld>
            <a:endParaRPr lang="en-US"/>
          </a:p>
        </p:txBody>
      </p:sp>
      <p:sp>
        <p:nvSpPr>
          <p:cNvPr id="5" name="Footer Placeholder 4">
            <a:extLst>
              <a:ext uri="{FF2B5EF4-FFF2-40B4-BE49-F238E27FC236}">
                <a16:creationId xmlns:a16="http://schemas.microsoft.com/office/drawing/2014/main" id="{F185DE84-1207-ADF8-2939-261E13A6223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FB474C5-D10C-5B33-647D-B36CDB67E6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E10DBC2-0F09-4F5F-939C-28540242151E}" type="slidenum">
              <a:rPr lang="en-US" smtClean="0"/>
              <a:t>‹#›</a:t>
            </a:fld>
            <a:endParaRPr lang="en-US"/>
          </a:p>
        </p:txBody>
      </p:sp>
    </p:spTree>
    <p:extLst>
      <p:ext uri="{BB962C8B-B14F-4D97-AF65-F5344CB8AC3E}">
        <p14:creationId xmlns:p14="http://schemas.microsoft.com/office/powerpoint/2010/main" val="1591714370"/>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35" r:id="rId6"/>
    <p:sldLayoutId id="2147483736" r:id="rId7"/>
    <p:sldLayoutId id="2147483737" r:id="rId8"/>
    <p:sldLayoutId id="2147483738" r:id="rId9"/>
    <p:sldLayoutId id="2147483739" r:id="rId10"/>
    <p:sldLayoutId id="2147483740" r:id="rId11"/>
    <p:sldLayoutId id="2147483741" r:id="rId12"/>
    <p:sldLayoutId id="2147483742" r:id="rId13"/>
    <p:sldLayoutId id="2147483743" r:id="rId14"/>
    <p:sldLayoutId id="2147483744" r:id="rId15"/>
    <p:sldLayoutId id="2147483745" r:id="rId16"/>
    <p:sldLayoutId id="2147483746" r:id="rId17"/>
    <p:sldLayoutId id="2147483747" r:id="rId18"/>
    <p:sldLayoutId id="2147483748" r:id="rId19"/>
    <p:sldLayoutId id="2147483749" r:id="rId20"/>
    <p:sldLayoutId id="2147483750" r:id="rId21"/>
  </p:sldLayoutIdLst>
  <p:txStyles>
    <p:titleStyle>
      <a:lvl1pPr algn="l" defTabSz="914400" rtl="0" eaLnBrk="1" latinLnBrk="0" hangingPunct="1">
        <a:lnSpc>
          <a:spcPct val="90000"/>
        </a:lnSpc>
        <a:spcBef>
          <a:spcPct val="0"/>
        </a:spcBef>
        <a:buNone/>
        <a:defRPr sz="4400" b="1" i="0" kern="1200">
          <a:solidFill>
            <a:schemeClr val="tx1"/>
          </a:solidFill>
          <a:latin typeface="Barlow Condense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Barlow"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Barlow"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Barlow"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Barlow"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hyperlink" Target="https://www.law.cornell.edu/definitions/index.php?width=840&amp;height=800&amp;iframe=true&amp;def_id=7c6e6d41f399f2d9785dd47dd402936f&amp;term_occur=999&amp;term_src=Title:25:Chapter:I:Subchapter:F:Part:84:84.003" TargetMode="Externa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hyperlink" Target="http://www.hud.gov/section184-leasing"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19.jpeg"/></Relationships>
</file>

<file path=ppt/slides/_rels/slide4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hyperlink" Target="https://www.bia.gov/service/hearth-leasing" TargetMode="Externa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hyperlink" Target="https://www.bia.gov/service/hearth-leasing" TargetMode="Externa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hyperlink" Target="mailto:dzuni@liv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logo with a bird and stars&#10;&#10;AI-generated content may be incorrect.">
            <a:extLst>
              <a:ext uri="{FF2B5EF4-FFF2-40B4-BE49-F238E27FC236}">
                <a16:creationId xmlns:a16="http://schemas.microsoft.com/office/drawing/2014/main" id="{32759DC5-D48F-C227-3B4D-10326BB85090}"/>
              </a:ext>
            </a:extLst>
          </p:cNvPr>
          <p:cNvPicPr>
            <a:picLocks noChangeAspect="1"/>
          </p:cNvPicPr>
          <p:nvPr/>
        </p:nvPicPr>
        <p:blipFill>
          <a:blip r:embed="rId2"/>
          <a:stretch>
            <a:fillRect/>
          </a:stretch>
        </p:blipFill>
        <p:spPr>
          <a:xfrm>
            <a:off x="96642" y="5286266"/>
            <a:ext cx="1226457" cy="1226457"/>
          </a:xfrm>
          <a:prstGeom prst="rect">
            <a:avLst/>
          </a:prstGeom>
        </p:spPr>
      </p:pic>
      <p:sp>
        <p:nvSpPr>
          <p:cNvPr id="7" name="Text Placeholder 2">
            <a:extLst>
              <a:ext uri="{FF2B5EF4-FFF2-40B4-BE49-F238E27FC236}">
                <a16:creationId xmlns:a16="http://schemas.microsoft.com/office/drawing/2014/main" id="{C60ABABC-BCD8-DA88-20D5-D203724545B8}"/>
              </a:ext>
            </a:extLst>
          </p:cNvPr>
          <p:cNvSpPr txBox="1">
            <a:spLocks/>
          </p:cNvSpPr>
          <p:nvPr/>
        </p:nvSpPr>
        <p:spPr>
          <a:xfrm>
            <a:off x="7110686" y="4931077"/>
            <a:ext cx="6437295" cy="71037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1" i="1" kern="1200">
                <a:solidFill>
                  <a:schemeClr val="bg1"/>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i="0" kern="1200">
                <a:solidFill>
                  <a:schemeClr val="tx1">
                    <a:tint val="82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i="0" kern="1200">
                <a:solidFill>
                  <a:schemeClr val="tx1">
                    <a:tint val="82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i="0" kern="1200">
                <a:solidFill>
                  <a:schemeClr val="tx1">
                    <a:tint val="82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82000"/>
                  </a:schemeClr>
                </a:solidFill>
                <a:latin typeface="+mn-lt"/>
                <a:ea typeface="+mn-ea"/>
                <a:cs typeface="+mn-cs"/>
              </a:defRPr>
            </a:lvl9pPr>
          </a:lstStyle>
          <a:p>
            <a:r>
              <a:rPr lang="en-US" dirty="0"/>
              <a:t>Rooted in Tradition: </a:t>
            </a:r>
            <a:br>
              <a:rPr lang="en-US" dirty="0"/>
            </a:br>
            <a:r>
              <a:rPr lang="en-US" dirty="0"/>
              <a:t>Rising in Resilience</a:t>
            </a:r>
          </a:p>
        </p:txBody>
      </p:sp>
      <p:sp>
        <p:nvSpPr>
          <p:cNvPr id="3" name="TextBox 2">
            <a:extLst>
              <a:ext uri="{FF2B5EF4-FFF2-40B4-BE49-F238E27FC236}">
                <a16:creationId xmlns:a16="http://schemas.microsoft.com/office/drawing/2014/main" id="{1AA95FFE-B55C-A0EB-D554-CC8E000E0B53}"/>
              </a:ext>
            </a:extLst>
          </p:cNvPr>
          <p:cNvSpPr txBox="1"/>
          <p:nvPr/>
        </p:nvSpPr>
        <p:spPr>
          <a:xfrm>
            <a:off x="2967446" y="3105834"/>
            <a:ext cx="6257108" cy="646331"/>
          </a:xfrm>
          <a:prstGeom prst="rect">
            <a:avLst/>
          </a:prstGeom>
          <a:noFill/>
        </p:spPr>
        <p:txBody>
          <a:bodyPr wrap="square">
            <a:spAutoFit/>
          </a:bodyPr>
          <a:lstStyle/>
          <a:p>
            <a:pPr algn="ctr"/>
            <a:r>
              <a:rPr lang="en-US" sz="3600" b="1" i="0" dirty="0">
                <a:solidFill>
                  <a:srgbClr val="FFD06E"/>
                </a:solidFill>
                <a:latin typeface="Barlow" pitchFamily="2" charset="77"/>
              </a:rPr>
              <a:t>September 1-3, 2026</a:t>
            </a:r>
          </a:p>
        </p:txBody>
      </p:sp>
      <p:sp>
        <p:nvSpPr>
          <p:cNvPr id="4" name="Title 1">
            <a:extLst>
              <a:ext uri="{FF2B5EF4-FFF2-40B4-BE49-F238E27FC236}">
                <a16:creationId xmlns:a16="http://schemas.microsoft.com/office/drawing/2014/main" id="{79EDFBD7-C078-3A8B-7AB7-0446AE372E1D}"/>
              </a:ext>
            </a:extLst>
          </p:cNvPr>
          <p:cNvSpPr txBox="1">
            <a:spLocks/>
          </p:cNvSpPr>
          <p:nvPr/>
        </p:nvSpPr>
        <p:spPr>
          <a:xfrm>
            <a:off x="2312986" y="1435426"/>
            <a:ext cx="7413626" cy="982992"/>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pPr algn="ctr"/>
            <a:r>
              <a:rPr lang="en-US" sz="6400" dirty="0">
                <a:solidFill>
                  <a:schemeClr val="bg1"/>
                </a:solidFill>
              </a:rPr>
              <a:t>HUD’S NATIONAL</a:t>
            </a:r>
          </a:p>
        </p:txBody>
      </p:sp>
      <p:sp>
        <p:nvSpPr>
          <p:cNvPr id="5" name="Title 1">
            <a:extLst>
              <a:ext uri="{FF2B5EF4-FFF2-40B4-BE49-F238E27FC236}">
                <a16:creationId xmlns:a16="http://schemas.microsoft.com/office/drawing/2014/main" id="{1F633911-322F-E1D4-CD4C-03DD6227D1EC}"/>
              </a:ext>
            </a:extLst>
          </p:cNvPr>
          <p:cNvSpPr txBox="1">
            <a:spLocks/>
          </p:cNvSpPr>
          <p:nvPr/>
        </p:nvSpPr>
        <p:spPr>
          <a:xfrm>
            <a:off x="1246899" y="2006405"/>
            <a:ext cx="9551729" cy="1226457"/>
          </a:xfrm>
          <a:prstGeom prst="rect">
            <a:avLst/>
          </a:prstGeom>
        </p:spPr>
        <p:txBody>
          <a:bodyPr anchor="b"/>
          <a:lstStyle>
            <a:lvl1pPr algn="l" defTabSz="914400" rtl="0" eaLnBrk="1" latinLnBrk="0" hangingPunct="1">
              <a:lnSpc>
                <a:spcPct val="90000"/>
              </a:lnSpc>
              <a:spcBef>
                <a:spcPct val="0"/>
              </a:spcBef>
              <a:buNone/>
              <a:defRPr sz="6000" b="1" i="0" kern="1200">
                <a:solidFill>
                  <a:srgbClr val="7A3203"/>
                </a:solidFill>
                <a:latin typeface="Barlow Condensed" pitchFamily="2" charset="77"/>
                <a:ea typeface="+mj-ea"/>
                <a:cs typeface="+mj-cs"/>
              </a:defRPr>
            </a:lvl1pPr>
          </a:lstStyle>
          <a:p>
            <a:pPr algn="ctr"/>
            <a:r>
              <a:rPr lang="en-US" sz="7400" dirty="0">
                <a:solidFill>
                  <a:schemeClr val="bg1"/>
                </a:solidFill>
              </a:rPr>
              <a:t>TRIBAL HOUSING SUMMIT</a:t>
            </a:r>
          </a:p>
        </p:txBody>
      </p:sp>
    </p:spTree>
    <p:extLst>
      <p:ext uri="{BB962C8B-B14F-4D97-AF65-F5344CB8AC3E}">
        <p14:creationId xmlns:p14="http://schemas.microsoft.com/office/powerpoint/2010/main" val="29003864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63C998-6AF2-0D59-E97F-D537EB8E6D51}"/>
              </a:ext>
            </a:extLst>
          </p:cNvPr>
          <p:cNvSpPr/>
          <p:nvPr/>
        </p:nvSpPr>
        <p:spPr>
          <a:xfrm>
            <a:off x="-1" y="5599075"/>
            <a:ext cx="12192001" cy="1258925"/>
          </a:xfrm>
          <a:prstGeom prst="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group of people standing in a kitchen&#10;&#10;Description automatically generated">
            <a:extLst>
              <a:ext uri="{FF2B5EF4-FFF2-40B4-BE49-F238E27FC236}">
                <a16:creationId xmlns:a16="http://schemas.microsoft.com/office/drawing/2014/main" id="{58048A80-3EEE-0A09-CB37-775FCDC07C47}"/>
              </a:ext>
            </a:extLst>
          </p:cNvPr>
          <p:cNvPicPr>
            <a:picLocks noChangeAspect="1"/>
          </p:cNvPicPr>
          <p:nvPr/>
        </p:nvPicPr>
        <p:blipFill>
          <a:blip r:embed="rId2"/>
          <a:srcRect l="6110" r="21690" b="2"/>
          <a:stretch>
            <a:fillRect/>
          </a:stretch>
        </p:blipFill>
        <p:spPr>
          <a:xfrm>
            <a:off x="0" y="0"/>
            <a:ext cx="6056351" cy="5599075"/>
          </a:xfrm>
          <a:prstGeom prst="rect">
            <a:avLst/>
          </a:prstGeom>
          <a:noFill/>
        </p:spPr>
      </p:pic>
      <p:pic>
        <p:nvPicPr>
          <p:cNvPr id="7" name="Picture 6" descr="A picture containing shape&#10;&#10;Description automatically generated">
            <a:extLst>
              <a:ext uri="{FF2B5EF4-FFF2-40B4-BE49-F238E27FC236}">
                <a16:creationId xmlns:a16="http://schemas.microsoft.com/office/drawing/2014/main" id="{99878041-F1D9-C8D7-1953-59C07A1D009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76445" y="786645"/>
            <a:ext cx="4718081" cy="4025782"/>
          </a:xfrm>
          <a:prstGeom prst="rect">
            <a:avLst/>
          </a:prstGeom>
        </p:spPr>
      </p:pic>
      <p:sp>
        <p:nvSpPr>
          <p:cNvPr id="9" name="TextBox 8">
            <a:extLst>
              <a:ext uri="{FF2B5EF4-FFF2-40B4-BE49-F238E27FC236}">
                <a16:creationId xmlns:a16="http://schemas.microsoft.com/office/drawing/2014/main" id="{5C134A20-7474-2A9E-34C8-36B313878312}"/>
              </a:ext>
            </a:extLst>
          </p:cNvPr>
          <p:cNvSpPr txBox="1"/>
          <p:nvPr/>
        </p:nvSpPr>
        <p:spPr>
          <a:xfrm>
            <a:off x="6678072" y="1141473"/>
            <a:ext cx="4314825" cy="3477875"/>
          </a:xfrm>
          <a:prstGeom prst="rect">
            <a:avLst/>
          </a:prstGeom>
          <a:noFill/>
        </p:spPr>
        <p:txBody>
          <a:bodyPr wrap="square">
            <a:spAutoFit/>
          </a:bodyPr>
          <a:lstStyle/>
          <a:p>
            <a:pPr algn="ctr"/>
            <a:r>
              <a:rPr lang="en-US" sz="4400" b="1" dirty="0">
                <a:solidFill>
                  <a:schemeClr val="bg1"/>
                </a:solidFill>
                <a:latin typeface="Montserrat" panose="00000500000000000000" pitchFamily="2" charset="0"/>
                <a:cs typeface="Poppins" panose="00000500000000000000" pitchFamily="2" charset="0"/>
              </a:rPr>
              <a:t>Creating Your Tribal Legal Infrastructure for Mortgage Lending</a:t>
            </a:r>
          </a:p>
        </p:txBody>
      </p:sp>
      <p:sp>
        <p:nvSpPr>
          <p:cNvPr id="13" name="TextBox 12">
            <a:extLst>
              <a:ext uri="{FF2B5EF4-FFF2-40B4-BE49-F238E27FC236}">
                <a16:creationId xmlns:a16="http://schemas.microsoft.com/office/drawing/2014/main" id="{58B7BB21-3C71-5629-E8E2-9268984AB33E}"/>
              </a:ext>
            </a:extLst>
          </p:cNvPr>
          <p:cNvSpPr txBox="1"/>
          <p:nvPr/>
        </p:nvSpPr>
        <p:spPr>
          <a:xfrm>
            <a:off x="2761695" y="5689928"/>
            <a:ext cx="7429500" cy="1077218"/>
          </a:xfrm>
          <a:prstGeom prst="rect">
            <a:avLst/>
          </a:prstGeom>
          <a:noFill/>
        </p:spPr>
        <p:txBody>
          <a:bodyPr wrap="square">
            <a:spAutoFit/>
          </a:bodyPr>
          <a:lstStyle/>
          <a:p>
            <a:r>
              <a:rPr lang="en-US" sz="3200" b="1" i="1" dirty="0">
                <a:solidFill>
                  <a:schemeClr val="bg1"/>
                </a:solidFill>
                <a:latin typeface="Montserrat" panose="00000500000000000000" pitchFamily="2" charset="0"/>
              </a:rPr>
              <a:t>Denise Zuni, Attorney/Owner</a:t>
            </a:r>
          </a:p>
          <a:p>
            <a:r>
              <a:rPr lang="en-US" sz="3200" b="1" i="1" dirty="0">
                <a:solidFill>
                  <a:schemeClr val="bg1"/>
                </a:solidFill>
                <a:latin typeface="Montserrat" panose="00000500000000000000" pitchFamily="2" charset="0"/>
              </a:rPr>
              <a:t>Sh’eh Wheef Law Offices, PC</a:t>
            </a:r>
          </a:p>
        </p:txBody>
      </p:sp>
    </p:spTree>
    <p:extLst>
      <p:ext uri="{BB962C8B-B14F-4D97-AF65-F5344CB8AC3E}">
        <p14:creationId xmlns:p14="http://schemas.microsoft.com/office/powerpoint/2010/main" val="101670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1D7E29-F75B-B860-0C88-2EE620962D6A}"/>
              </a:ext>
            </a:extLst>
          </p:cNvPr>
          <p:cNvSpPr>
            <a:spLocks noGrp="1"/>
          </p:cNvSpPr>
          <p:nvPr>
            <p:ph idx="4294967295"/>
          </p:nvPr>
        </p:nvSpPr>
        <p:spPr>
          <a:xfrm>
            <a:off x="1544638" y="1600200"/>
            <a:ext cx="10647362" cy="4672013"/>
          </a:xfrm>
        </p:spPr>
        <p:txBody>
          <a:bodyPr>
            <a:normAutofit/>
          </a:bodyPr>
          <a:lstStyle/>
          <a:p>
            <a:r>
              <a:rPr lang="en-US" b="0" dirty="0">
                <a:latin typeface="Century Gothic" panose="020B0502020202020204" pitchFamily="34" charset="0"/>
              </a:rPr>
              <a:t>Historical context of housing on Indian Lands</a:t>
            </a:r>
          </a:p>
          <a:p>
            <a:r>
              <a:rPr lang="en-US" b="0" dirty="0">
                <a:latin typeface="Century Gothic" panose="020B0502020202020204" pitchFamily="34" charset="0"/>
              </a:rPr>
              <a:t>Challenges with Lending on Indian Lands</a:t>
            </a:r>
          </a:p>
          <a:p>
            <a:r>
              <a:rPr lang="en-US" b="0" dirty="0">
                <a:latin typeface="Century Gothic" panose="020B0502020202020204" pitchFamily="34" charset="0"/>
              </a:rPr>
              <a:t>Building the Tribal Legal Infrastructure</a:t>
            </a:r>
          </a:p>
          <a:p>
            <a:r>
              <a:rPr lang="en-US" b="0" dirty="0">
                <a:latin typeface="Century Gothic" panose="020B0502020202020204" pitchFamily="34" charset="0"/>
              </a:rPr>
              <a:t>Default</a:t>
            </a:r>
          </a:p>
          <a:p>
            <a:r>
              <a:rPr lang="en-US" b="0" dirty="0">
                <a:latin typeface="Century Gothic" panose="020B0502020202020204" pitchFamily="34" charset="0"/>
              </a:rPr>
              <a:t>Coordinating the Lending Process</a:t>
            </a:r>
          </a:p>
          <a:p>
            <a:r>
              <a:rPr lang="en-US" b="0" dirty="0">
                <a:latin typeface="Century Gothic" panose="020B0502020202020204" pitchFamily="34" charset="0"/>
              </a:rPr>
              <a:t>Building Tribal Capacity</a:t>
            </a:r>
          </a:p>
          <a:p>
            <a:r>
              <a:rPr lang="en-US" b="0" dirty="0">
                <a:latin typeface="Century Gothic" panose="020B0502020202020204" pitchFamily="34" charset="0"/>
              </a:rPr>
              <a:t>Best Practices</a:t>
            </a:r>
          </a:p>
          <a:p>
            <a:r>
              <a:rPr lang="en-US" b="0" dirty="0">
                <a:latin typeface="Century Gothic" panose="020B0502020202020204" pitchFamily="34" charset="0"/>
              </a:rPr>
              <a:t>Should my tribe implement HEARTH?</a:t>
            </a:r>
          </a:p>
          <a:p>
            <a:r>
              <a:rPr lang="en-US" b="0" dirty="0">
                <a:latin typeface="Century Gothic" panose="020B0502020202020204" pitchFamily="34" charset="0"/>
              </a:rPr>
              <a:t>Using Tribal Sovereignty to remove barriers to lending</a:t>
            </a:r>
          </a:p>
        </p:txBody>
      </p:sp>
      <p:sp>
        <p:nvSpPr>
          <p:cNvPr id="5" name="TextBox 4">
            <a:extLst>
              <a:ext uri="{FF2B5EF4-FFF2-40B4-BE49-F238E27FC236}">
                <a16:creationId xmlns:a16="http://schemas.microsoft.com/office/drawing/2014/main" id="{886E8484-8FC2-61A8-CFB6-0C25EE8C09C8}"/>
              </a:ext>
            </a:extLst>
          </p:cNvPr>
          <p:cNvSpPr txBox="1"/>
          <p:nvPr/>
        </p:nvSpPr>
        <p:spPr>
          <a:xfrm>
            <a:off x="3471862" y="231844"/>
            <a:ext cx="5248275" cy="707886"/>
          </a:xfrm>
          <a:prstGeom prst="rect">
            <a:avLst/>
          </a:prstGeom>
          <a:noFill/>
        </p:spPr>
        <p:txBody>
          <a:bodyPr wrap="square" rtlCol="0">
            <a:spAutoFit/>
          </a:bodyPr>
          <a:lstStyle/>
          <a:p>
            <a:pPr algn="ctr"/>
            <a:r>
              <a:rPr lang="en-US" sz="4000" dirty="0">
                <a:solidFill>
                  <a:schemeClr val="bg1"/>
                </a:solidFill>
                <a:latin typeface="Montserrat" panose="00000500000000000000" pitchFamily="2" charset="0"/>
              </a:rPr>
              <a:t>Agenda</a:t>
            </a:r>
          </a:p>
        </p:txBody>
      </p:sp>
    </p:spTree>
    <p:extLst>
      <p:ext uri="{BB962C8B-B14F-4D97-AF65-F5344CB8AC3E}">
        <p14:creationId xmlns:p14="http://schemas.microsoft.com/office/powerpoint/2010/main" val="1624304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1447-7B5B-1246-6E19-B69DAD78C026}"/>
              </a:ext>
            </a:extLst>
          </p:cNvPr>
          <p:cNvSpPr txBox="1">
            <a:spLocks/>
          </p:cNvSpPr>
          <p:nvPr/>
        </p:nvSpPr>
        <p:spPr>
          <a:xfrm>
            <a:off x="38100" y="-86360"/>
            <a:ext cx="12115800" cy="1320800"/>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auto" latinLnBrk="0" hangingPunct="1">
              <a:lnSpc>
                <a:spcPct val="100000"/>
              </a:lnSpc>
              <a:spcBef>
                <a:spcPct val="0"/>
              </a:spcBef>
              <a:spcAft>
                <a:spcPts val="0"/>
              </a:spcAft>
              <a:buClrTx/>
              <a:buSzTx/>
              <a:buFontTx/>
              <a:buNone/>
              <a:tabLst/>
              <a:defRPr/>
            </a:pPr>
            <a:r>
              <a:rPr kumimoji="0" lang="en-US" altLang="en-US" sz="3600" b="0" i="0" u="none" strike="noStrike" kern="1200" cap="none" spc="-38" normalizeH="0" baseline="0" noProof="0" dirty="0">
                <a:ln w="3175">
                  <a:noFill/>
                </a:ln>
                <a:solidFill>
                  <a:schemeClr val="bg1"/>
                </a:solidFill>
                <a:effectLst/>
                <a:uLnTx/>
                <a:uFillTx/>
                <a:latin typeface="Montserrat" panose="00000500000000000000" pitchFamily="2" charset="0"/>
              </a:rPr>
              <a:t>Tribes are New to Mortgaging </a:t>
            </a:r>
            <a:br>
              <a:rPr kumimoji="0" lang="en-US" altLang="en-US" sz="3600" b="0" i="0" u="none" strike="noStrike" kern="1200" cap="none" spc="-38" normalizeH="0" baseline="0" noProof="0" dirty="0">
                <a:ln w="3175">
                  <a:noFill/>
                </a:ln>
                <a:solidFill>
                  <a:schemeClr val="bg1"/>
                </a:solidFill>
                <a:effectLst/>
                <a:uLnTx/>
                <a:uFillTx/>
                <a:latin typeface="Montserrat" panose="00000500000000000000" pitchFamily="2" charset="0"/>
              </a:rPr>
            </a:br>
            <a:r>
              <a:rPr kumimoji="0" lang="en-US" altLang="en-US" sz="3600" b="0" i="0" u="none" strike="noStrike" kern="1200" cap="none" spc="-38" normalizeH="0" baseline="0" noProof="0" dirty="0">
                <a:ln w="3175">
                  <a:noFill/>
                </a:ln>
                <a:solidFill>
                  <a:schemeClr val="bg1"/>
                </a:solidFill>
                <a:effectLst/>
                <a:uLnTx/>
                <a:uFillTx/>
                <a:latin typeface="Montserrat" panose="00000500000000000000" pitchFamily="2" charset="0"/>
              </a:rPr>
              <a:t>(30 years)</a:t>
            </a:r>
          </a:p>
        </p:txBody>
      </p:sp>
      <p:sp>
        <p:nvSpPr>
          <p:cNvPr id="3" name="Content Placeholder 2">
            <a:extLst>
              <a:ext uri="{FF2B5EF4-FFF2-40B4-BE49-F238E27FC236}">
                <a16:creationId xmlns:a16="http://schemas.microsoft.com/office/drawing/2014/main" id="{29DB79CE-FE79-1BBB-A72A-DF6882907A0F}"/>
              </a:ext>
            </a:extLst>
          </p:cNvPr>
          <p:cNvSpPr txBox="1">
            <a:spLocks noChangeArrowheads="1"/>
          </p:cNvSpPr>
          <p:nvPr/>
        </p:nvSpPr>
        <p:spPr bwMode="auto">
          <a:xfrm>
            <a:off x="1724676" y="1969008"/>
            <a:ext cx="8742648"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90488" indent="-90488">
              <a:lnSpc>
                <a:spcPct val="90000"/>
              </a:lnSpc>
              <a:spcBef>
                <a:spcPts val="1200"/>
              </a:spcBef>
              <a:spcAft>
                <a:spcPts val="200"/>
              </a:spcAft>
              <a:buClr>
                <a:schemeClr val="accent1"/>
              </a:buClr>
              <a:buSzPct val="100000"/>
              <a:buFont typeface="Calibri" panose="020F0502020204030204" pitchFamily="34" charset="0"/>
              <a:buChar char=" "/>
              <a:defRPr sz="2000">
                <a:solidFill>
                  <a:srgbClr val="404040"/>
                </a:solidFill>
                <a:latin typeface="Calibri" panose="020F0502020204030204" pitchFamily="34" charset="0"/>
              </a:defRPr>
            </a:lvl1pPr>
            <a:lvl2pPr marL="382588" indent="-182563">
              <a:lnSpc>
                <a:spcPct val="90000"/>
              </a:lnSpc>
              <a:spcBef>
                <a:spcPts val="200"/>
              </a:spcBef>
              <a:spcAft>
                <a:spcPts val="400"/>
              </a:spcAft>
              <a:buClr>
                <a:schemeClr val="accent1"/>
              </a:buClr>
              <a:buFont typeface="Calibri" panose="020F0502020204030204" pitchFamily="34" charset="0"/>
              <a:buChar char="◦"/>
              <a:defRPr>
                <a:solidFill>
                  <a:srgbClr val="404040"/>
                </a:solidFill>
                <a:latin typeface="Calibri" panose="020F0502020204030204" pitchFamily="34" charset="0"/>
              </a:defRPr>
            </a:lvl2pPr>
            <a:lvl3pPr marL="566738"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3pPr>
            <a:lvl4pPr marL="749300"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4pPr>
            <a:lvl5pPr marL="931863"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5pPr>
            <a:lvl6pPr marL="13890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6pPr>
            <a:lvl7pPr marL="18462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7pPr>
            <a:lvl8pPr marL="23034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8pPr>
            <a:lvl9pPr marL="27606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9pPr>
          </a:lstStyle>
          <a:p>
            <a:pPr marL="90488" marR="0" lvl="0" indent="-90488" defTabSz="91440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altLang="en-US" sz="2800" i="0" u="none" strike="noStrike" kern="0" cap="none" spc="0" normalizeH="0" baseline="0" noProof="0" dirty="0">
                <a:ln>
                  <a:noFill/>
                </a:ln>
                <a:solidFill>
                  <a:schemeClr val="tx1"/>
                </a:solidFill>
                <a:effectLst/>
                <a:uLnTx/>
                <a:uFillTx/>
                <a:latin typeface="Century Gothic" panose="020B0502020202020204" pitchFamily="34" charset="0"/>
              </a:rPr>
              <a:t>Prior to 1963 – homes built by families</a:t>
            </a:r>
          </a:p>
          <a:p>
            <a:pPr marL="90488" marR="0" lvl="0" indent="-90488" defTabSz="91440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altLang="en-US" sz="2800" i="0" u="none" strike="noStrike" kern="0" cap="none" spc="0" normalizeH="0" baseline="0" noProof="0" dirty="0">
                <a:ln>
                  <a:noFill/>
                </a:ln>
                <a:solidFill>
                  <a:schemeClr val="tx1"/>
                </a:solidFill>
                <a:effectLst/>
                <a:uLnTx/>
                <a:uFillTx/>
                <a:latin typeface="Century Gothic" panose="020B0502020202020204" pitchFamily="34" charset="0"/>
              </a:rPr>
              <a:t>1963 – HUD funded homes, some BIA-HIP</a:t>
            </a:r>
          </a:p>
          <a:p>
            <a:pPr marL="90488" marR="0" lvl="0" indent="-90488" defTabSz="91440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altLang="en-US" sz="2800" i="0" u="none" strike="noStrike" kern="0" cap="none" spc="0" normalizeH="0" baseline="0" noProof="0" dirty="0">
                <a:ln>
                  <a:noFill/>
                </a:ln>
                <a:solidFill>
                  <a:schemeClr val="tx1"/>
                </a:solidFill>
                <a:effectLst/>
                <a:uLnTx/>
                <a:uFillTx/>
                <a:latin typeface="Century Gothic" panose="020B0502020202020204" pitchFamily="34" charset="0"/>
              </a:rPr>
              <a:t>1980s – some VA and FHA homes</a:t>
            </a:r>
          </a:p>
          <a:p>
            <a:pPr marL="90488" marR="0" lvl="0" indent="-90488" defTabSz="91440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altLang="en-US" sz="2800" i="0" u="none" strike="noStrike" kern="0" cap="none" spc="0" normalizeH="0" baseline="0" noProof="0" dirty="0">
                <a:ln>
                  <a:noFill/>
                </a:ln>
                <a:solidFill>
                  <a:schemeClr val="tx1"/>
                </a:solidFill>
                <a:effectLst/>
                <a:uLnTx/>
                <a:uFillTx/>
                <a:latin typeface="Century Gothic" panose="020B0502020202020204" pitchFamily="34" charset="0"/>
              </a:rPr>
              <a:t>1992 – HUD Section 184 Indian Home Loan Program</a:t>
            </a:r>
          </a:p>
          <a:p>
            <a:pPr marL="90488" marR="0" lvl="0" indent="-90488" defTabSz="91440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altLang="en-US" sz="2800" i="0" u="none" strike="noStrike" kern="0" cap="none" spc="0" normalizeH="0" baseline="0" noProof="0" dirty="0">
                <a:ln>
                  <a:noFill/>
                </a:ln>
                <a:solidFill>
                  <a:schemeClr val="tx1"/>
                </a:solidFill>
                <a:effectLst/>
                <a:uLnTx/>
                <a:uFillTx/>
                <a:latin typeface="Century Gothic" panose="020B0502020202020204" pitchFamily="34" charset="0"/>
              </a:rPr>
              <a:t>2010 – Native CDFIs</a:t>
            </a:r>
          </a:p>
          <a:p>
            <a:pPr marL="90488" marR="0" lvl="0" indent="-90488" defTabSz="91440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r>
              <a:rPr lang="en-US" altLang="en-US" sz="2800" kern="0" dirty="0">
                <a:solidFill>
                  <a:schemeClr val="tx1"/>
                </a:solidFill>
                <a:latin typeface="Century Gothic" panose="020B0502020202020204" pitchFamily="34" charset="0"/>
              </a:rPr>
              <a:t>2020 – The return of conventional lending</a:t>
            </a:r>
            <a:endParaRPr kumimoji="0" lang="en-US" altLang="en-US" sz="2800" i="0" u="none" strike="noStrike" kern="0" cap="none" spc="0" normalizeH="0" baseline="0" noProof="0" dirty="0">
              <a:ln>
                <a:noFill/>
              </a:ln>
              <a:solidFill>
                <a:schemeClr val="tx1"/>
              </a:solidFill>
              <a:effectLst/>
              <a:uLnTx/>
              <a:uFillTx/>
              <a:latin typeface="Century Gothic" panose="020B0502020202020204" pitchFamily="34" charset="0"/>
            </a:endParaRPr>
          </a:p>
          <a:p>
            <a:pPr marL="90488" marR="0" lvl="0" indent="-90488" defTabSz="914400" eaLnBrk="1" fontAlgn="base" latinLnBrk="0" hangingPunct="1">
              <a:lnSpc>
                <a:spcPct val="90000"/>
              </a:lnSpc>
              <a:spcBef>
                <a:spcPts val="1200"/>
              </a:spcBef>
              <a:spcAft>
                <a:spcPts val="200"/>
              </a:spcAft>
              <a:buClr>
                <a:srgbClr val="E48312"/>
              </a:buClr>
              <a:buSzPct val="100000"/>
              <a:buFont typeface="Calibri" panose="020F0502020204030204" pitchFamily="34" charset="0"/>
              <a:buChar char=" "/>
              <a:tabLst/>
              <a:defRPr/>
            </a:pPr>
            <a:endParaRPr kumimoji="0" lang="en-US" altLang="en-US" sz="2000" b="0" i="0" u="none" strike="noStrike" kern="0" cap="none" spc="0" normalizeH="0" baseline="0" noProof="0" dirty="0">
              <a:ln>
                <a:noFill/>
              </a:ln>
              <a:solidFill>
                <a:schemeClr val="tx1"/>
              </a:solidFill>
              <a:effectLst/>
              <a:uLnTx/>
              <a:uFillTx/>
              <a:latin typeface="+mn-lt"/>
            </a:endParaRPr>
          </a:p>
        </p:txBody>
      </p:sp>
    </p:spTree>
    <p:extLst>
      <p:ext uri="{BB962C8B-B14F-4D97-AF65-F5344CB8AC3E}">
        <p14:creationId xmlns:p14="http://schemas.microsoft.com/office/powerpoint/2010/main" val="1574706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6821F-1799-A478-9E04-771DB35A74FB}"/>
              </a:ext>
            </a:extLst>
          </p:cNvPr>
          <p:cNvSpPr txBox="1">
            <a:spLocks/>
          </p:cNvSpPr>
          <p:nvPr/>
        </p:nvSpPr>
        <p:spPr>
          <a:xfrm>
            <a:off x="0" y="148533"/>
            <a:ext cx="12192000" cy="953274"/>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algn="ctr">
              <a:defRPr/>
            </a:pPr>
            <a:r>
              <a:rPr lang="en-US" sz="3200" b="0">
                <a:solidFill>
                  <a:schemeClr val="bg1"/>
                </a:solidFill>
                <a:latin typeface="Montserrat"/>
                <a:cs typeface="Segoe UI"/>
              </a:rPr>
              <a:t>And New</a:t>
            </a:r>
            <a:r>
              <a:rPr kumimoji="0" lang="en-US" sz="3200" b="0" i="0" u="none" strike="noStrike" kern="1200" cap="none" spc="-38" normalizeH="0" baseline="0" noProof="0">
                <a:ln w="3175">
                  <a:noFill/>
                </a:ln>
                <a:solidFill>
                  <a:schemeClr val="bg1"/>
                </a:solidFill>
                <a:effectLst/>
                <a:uLnTx/>
                <a:uFillTx/>
                <a:latin typeface="Montserrat"/>
                <a:cs typeface="Segoe UI"/>
              </a:rPr>
              <a:t> to Managing </a:t>
            </a:r>
            <a:r>
              <a:rPr lang="en-US" sz="3200" b="0">
                <a:solidFill>
                  <a:schemeClr val="bg1"/>
                </a:solidFill>
                <a:latin typeface="Montserrat"/>
                <a:cs typeface="Segoe UI"/>
              </a:rPr>
              <a:t>L</a:t>
            </a:r>
            <a:r>
              <a:rPr kumimoji="0" lang="en-US" sz="3200" b="0" i="0" u="none" strike="noStrike" kern="1200" cap="none" spc="-38" normalizeH="0" baseline="0" noProof="0">
                <a:ln w="3175">
                  <a:noFill/>
                </a:ln>
                <a:solidFill>
                  <a:schemeClr val="bg1"/>
                </a:solidFill>
                <a:effectLst/>
                <a:uLnTx/>
                <a:uFillTx/>
                <a:latin typeface="Montserrat"/>
                <a:cs typeface="Segoe UI"/>
              </a:rPr>
              <a:t>and </a:t>
            </a:r>
            <a:r>
              <a:rPr lang="en-US" sz="3200" b="0">
                <a:solidFill>
                  <a:schemeClr val="bg1"/>
                </a:solidFill>
                <a:latin typeface="Montserrat"/>
                <a:cs typeface="Segoe UI"/>
              </a:rPr>
              <a:t>C</a:t>
            </a:r>
            <a:r>
              <a:rPr kumimoji="0" lang="en-US" sz="3200" b="0" i="0" u="none" strike="noStrike" kern="1200" cap="none" spc="-38" normalizeH="0" baseline="0" noProof="0">
                <a:ln w="3175">
                  <a:noFill/>
                </a:ln>
                <a:solidFill>
                  <a:schemeClr val="bg1"/>
                </a:solidFill>
                <a:effectLst/>
                <a:uLnTx/>
                <a:uFillTx/>
                <a:latin typeface="Montserrat"/>
                <a:cs typeface="Segoe UI"/>
              </a:rPr>
              <a:t>onducive</a:t>
            </a:r>
            <a:r>
              <a:rPr kumimoji="0" lang="en-US" sz="3200" b="0" i="0" u="none" strike="noStrike" kern="1200" cap="none" spc="-38" normalizeH="0" baseline="0" noProof="0" dirty="0">
                <a:ln w="3175">
                  <a:noFill/>
                </a:ln>
                <a:solidFill>
                  <a:schemeClr val="bg1"/>
                </a:solidFill>
                <a:effectLst/>
                <a:uLnTx/>
                <a:uFillTx/>
                <a:latin typeface="Montserrat"/>
                <a:cs typeface="Segoe UI"/>
              </a:rPr>
              <a:t> to Mortgage </a:t>
            </a:r>
            <a:r>
              <a:rPr lang="en-US" sz="3200" b="0" dirty="0">
                <a:solidFill>
                  <a:schemeClr val="bg1"/>
                </a:solidFill>
                <a:latin typeface="Montserrat"/>
                <a:cs typeface="Segoe UI"/>
              </a:rPr>
              <a:t>L</a:t>
            </a:r>
            <a:r>
              <a:rPr kumimoji="0" lang="en-US" sz="3200" b="0" i="0" u="none" strike="noStrike" kern="1200" cap="none" spc="-38" normalizeH="0" baseline="0" noProof="0" dirty="0">
                <a:ln w="3175">
                  <a:noFill/>
                </a:ln>
                <a:solidFill>
                  <a:schemeClr val="bg1"/>
                </a:solidFill>
                <a:effectLst/>
                <a:uLnTx/>
                <a:uFillTx/>
                <a:latin typeface="Montserrat"/>
                <a:cs typeface="Segoe UI"/>
              </a:rPr>
              <a:t>ending</a:t>
            </a:r>
            <a:endParaRPr lang="en-US" sz="3200" b="0" i="0" u="none" strike="noStrike" kern="1200" cap="none" spc="-38" normalizeH="0" baseline="0" noProof="0" dirty="0">
              <a:ln w="3175">
                <a:noFill/>
              </a:ln>
              <a:solidFill>
                <a:schemeClr val="bg1"/>
              </a:solidFill>
              <a:effectLst/>
              <a:uLnTx/>
              <a:uFillTx/>
              <a:latin typeface="Montserrat" panose="00000500000000000000" pitchFamily="2" charset="0"/>
            </a:endParaRPr>
          </a:p>
        </p:txBody>
      </p:sp>
      <p:sp>
        <p:nvSpPr>
          <p:cNvPr id="3" name="TextBox 4">
            <a:extLst>
              <a:ext uri="{FF2B5EF4-FFF2-40B4-BE49-F238E27FC236}">
                <a16:creationId xmlns:a16="http://schemas.microsoft.com/office/drawing/2014/main" id="{2FF471DA-6665-8A77-4ED1-988CD5989700}"/>
              </a:ext>
            </a:extLst>
          </p:cNvPr>
          <p:cNvSpPr txBox="1">
            <a:spLocks noChangeArrowheads="1"/>
          </p:cNvSpPr>
          <p:nvPr/>
        </p:nvSpPr>
        <p:spPr bwMode="auto">
          <a:xfrm>
            <a:off x="1070864" y="1747401"/>
            <a:ext cx="672020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342900" marR="0" lvl="0" indent="-34290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400" i="0" u="none" strike="noStrike" kern="0" cap="none" spc="0" normalizeH="0" baseline="0" noProof="0" dirty="0">
                <a:ln>
                  <a:noFill/>
                </a:ln>
                <a:solidFill>
                  <a:srgbClr val="000000"/>
                </a:solidFill>
                <a:effectLst/>
                <a:uLnTx/>
                <a:uFillTx/>
                <a:latin typeface="Century Gothic" panose="020B0502020202020204" pitchFamily="34" charset="0"/>
              </a:rPr>
              <a:t>Who’s recording my land assignment?</a:t>
            </a:r>
          </a:p>
        </p:txBody>
      </p:sp>
      <p:sp>
        <p:nvSpPr>
          <p:cNvPr id="4" name="TextBox 5">
            <a:extLst>
              <a:ext uri="{FF2B5EF4-FFF2-40B4-BE49-F238E27FC236}">
                <a16:creationId xmlns:a16="http://schemas.microsoft.com/office/drawing/2014/main" id="{47CB452D-722E-7D90-2932-C5CEC0935547}"/>
              </a:ext>
            </a:extLst>
          </p:cNvPr>
          <p:cNvSpPr txBox="1">
            <a:spLocks noChangeArrowheads="1"/>
          </p:cNvSpPr>
          <p:nvPr/>
        </p:nvSpPr>
        <p:spPr bwMode="auto">
          <a:xfrm>
            <a:off x="1070864" y="3929080"/>
            <a:ext cx="7905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342900" marR="0" lvl="0" indent="-34290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400" i="0" u="none" strike="noStrike" kern="0" cap="none" spc="0" normalizeH="0" baseline="0" noProof="0" dirty="0">
                <a:ln>
                  <a:noFill/>
                </a:ln>
                <a:solidFill>
                  <a:srgbClr val="000000"/>
                </a:solidFill>
                <a:effectLst/>
                <a:uLnTx/>
                <a:uFillTx/>
                <a:latin typeface="Century Gothic" panose="020B0502020202020204" pitchFamily="34" charset="0"/>
              </a:rPr>
              <a:t>Where is my quitclaim deed recorded?</a:t>
            </a:r>
          </a:p>
        </p:txBody>
      </p:sp>
      <p:sp>
        <p:nvSpPr>
          <p:cNvPr id="5" name="TextBox 6">
            <a:extLst>
              <a:ext uri="{FF2B5EF4-FFF2-40B4-BE49-F238E27FC236}">
                <a16:creationId xmlns:a16="http://schemas.microsoft.com/office/drawing/2014/main" id="{FD297B50-221A-5DBB-4B04-93EBE803CCB2}"/>
              </a:ext>
            </a:extLst>
          </p:cNvPr>
          <p:cNvSpPr txBox="1">
            <a:spLocks noChangeArrowheads="1"/>
          </p:cNvSpPr>
          <p:nvPr/>
        </p:nvSpPr>
        <p:spPr bwMode="auto">
          <a:xfrm>
            <a:off x="1047750" y="3101801"/>
            <a:ext cx="790575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342900" marR="0" lvl="0" indent="-34290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400" i="0" u="none" strike="noStrike" kern="0" cap="none" spc="0" normalizeH="0" baseline="0" noProof="0" dirty="0">
                <a:ln>
                  <a:noFill/>
                </a:ln>
                <a:solidFill>
                  <a:srgbClr val="000000"/>
                </a:solidFill>
                <a:effectLst/>
                <a:uLnTx/>
                <a:uFillTx/>
                <a:latin typeface="Century Gothic" panose="020B0502020202020204" pitchFamily="34" charset="0"/>
              </a:rPr>
              <a:t>Can I sell my home without tribal approval?</a:t>
            </a:r>
          </a:p>
        </p:txBody>
      </p:sp>
      <p:sp>
        <p:nvSpPr>
          <p:cNvPr id="6" name="TextBox 7">
            <a:extLst>
              <a:ext uri="{FF2B5EF4-FFF2-40B4-BE49-F238E27FC236}">
                <a16:creationId xmlns:a16="http://schemas.microsoft.com/office/drawing/2014/main" id="{CDAF8904-616F-4756-9BD7-A8C6171E9D6D}"/>
              </a:ext>
            </a:extLst>
          </p:cNvPr>
          <p:cNvSpPr txBox="1">
            <a:spLocks noChangeArrowheads="1"/>
          </p:cNvSpPr>
          <p:nvPr/>
        </p:nvSpPr>
        <p:spPr bwMode="auto">
          <a:xfrm>
            <a:off x="1047750" y="2382707"/>
            <a:ext cx="8829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342900" marR="0" lvl="0" indent="-342900" defTabSz="45720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altLang="en-US" sz="2400" i="0" u="none" strike="noStrike" kern="0" cap="none" spc="0" normalizeH="0" baseline="0" noProof="0" dirty="0">
                <a:ln>
                  <a:noFill/>
                </a:ln>
                <a:solidFill>
                  <a:srgbClr val="000000"/>
                </a:solidFill>
                <a:effectLst/>
                <a:uLnTx/>
                <a:uFillTx/>
                <a:latin typeface="Century Gothic" panose="020B0502020202020204" pitchFamily="34" charset="0"/>
              </a:rPr>
              <a:t>What tribal office do I go to </a:t>
            </a:r>
            <a:r>
              <a:rPr kumimoji="0" lang="en-US" altLang="en-US" sz="2400" i="0" u="none" strike="noStrike" kern="0" cap="none" spc="0" normalizeH="0" baseline="0" noProof="0" dirty="0" err="1">
                <a:ln>
                  <a:noFill/>
                </a:ln>
                <a:solidFill>
                  <a:srgbClr val="000000"/>
                </a:solidFill>
                <a:effectLst/>
                <a:uLnTx/>
                <a:uFillTx/>
                <a:latin typeface="Century Gothic" panose="020B0502020202020204" pitchFamily="34" charset="0"/>
              </a:rPr>
              <a:t>to</a:t>
            </a:r>
            <a:r>
              <a:rPr kumimoji="0" lang="en-US" altLang="en-US" sz="2400" i="0" u="none" strike="noStrike" kern="0" cap="none" spc="0" normalizeH="0" baseline="0" noProof="0" dirty="0">
                <a:ln>
                  <a:noFill/>
                </a:ln>
                <a:solidFill>
                  <a:srgbClr val="000000"/>
                </a:solidFill>
                <a:effectLst/>
                <a:uLnTx/>
                <a:uFillTx/>
                <a:latin typeface="Century Gothic" panose="020B0502020202020204" pitchFamily="34" charset="0"/>
              </a:rPr>
              <a:t> get a residential lease?</a:t>
            </a:r>
          </a:p>
        </p:txBody>
      </p:sp>
      <p:sp>
        <p:nvSpPr>
          <p:cNvPr id="8" name="TextBox 7">
            <a:extLst>
              <a:ext uri="{FF2B5EF4-FFF2-40B4-BE49-F238E27FC236}">
                <a16:creationId xmlns:a16="http://schemas.microsoft.com/office/drawing/2014/main" id="{B2C8F1F7-D9C4-3F3D-C331-8FF90D26552B}"/>
              </a:ext>
            </a:extLst>
          </p:cNvPr>
          <p:cNvSpPr txBox="1"/>
          <p:nvPr/>
        </p:nvSpPr>
        <p:spPr>
          <a:xfrm>
            <a:off x="1070864" y="4648174"/>
            <a:ext cx="10391775" cy="461665"/>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Century Gothic" panose="020B0502020202020204" pitchFamily="34" charset="0"/>
              </a:rPr>
              <a:t>Can I transfer my land assignment?  Where do I go to do this?</a:t>
            </a:r>
          </a:p>
        </p:txBody>
      </p:sp>
    </p:spTree>
    <p:extLst>
      <p:ext uri="{BB962C8B-B14F-4D97-AF65-F5344CB8AC3E}">
        <p14:creationId xmlns:p14="http://schemas.microsoft.com/office/powerpoint/2010/main" val="1594257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69274-0CDC-1BE5-45EE-4942D3FD64E3}"/>
              </a:ext>
            </a:extLst>
          </p:cNvPr>
          <p:cNvSpPr txBox="1">
            <a:spLocks/>
          </p:cNvSpPr>
          <p:nvPr/>
        </p:nvSpPr>
        <p:spPr>
          <a:xfrm>
            <a:off x="1962944" y="-19050"/>
            <a:ext cx="8266112" cy="993775"/>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38" normalizeH="0" baseline="0" noProof="0" dirty="0">
                <a:ln w="3175">
                  <a:noFill/>
                </a:ln>
                <a:solidFill>
                  <a:schemeClr val="bg1"/>
                </a:solidFill>
                <a:effectLst/>
                <a:uLnTx/>
                <a:uFillTx/>
                <a:latin typeface="Montserrat" panose="00000500000000000000" pitchFamily="2" charset="0"/>
              </a:rPr>
              <a:t>No Clear Land Processes in Place </a:t>
            </a:r>
          </a:p>
        </p:txBody>
      </p:sp>
      <p:sp>
        <p:nvSpPr>
          <p:cNvPr id="3" name="Text Placeholder 1">
            <a:extLst>
              <a:ext uri="{FF2B5EF4-FFF2-40B4-BE49-F238E27FC236}">
                <a16:creationId xmlns:a16="http://schemas.microsoft.com/office/drawing/2014/main" id="{06DD8BC1-4DA7-5121-6752-07D9E4D2FF53}"/>
              </a:ext>
            </a:extLst>
          </p:cNvPr>
          <p:cNvSpPr txBox="1">
            <a:spLocks noChangeArrowheads="1"/>
          </p:cNvSpPr>
          <p:nvPr/>
        </p:nvSpPr>
        <p:spPr bwMode="auto">
          <a:xfrm>
            <a:off x="1909762" y="2413644"/>
            <a:ext cx="8372475" cy="313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lvl1pPr marL="257175" indent="-257175">
              <a:lnSpc>
                <a:spcPct val="90000"/>
              </a:lnSpc>
              <a:spcBef>
                <a:spcPts val="1200"/>
              </a:spcBef>
              <a:spcAft>
                <a:spcPts val="200"/>
              </a:spcAft>
              <a:buClr>
                <a:schemeClr val="accent1"/>
              </a:buClr>
              <a:buSzPct val="100000"/>
              <a:buFont typeface="Calibri" panose="020F0502020204030204" pitchFamily="34" charset="0"/>
              <a:buChar char=" "/>
              <a:defRPr sz="2000">
                <a:solidFill>
                  <a:srgbClr val="404040"/>
                </a:solidFill>
                <a:latin typeface="Calibri" panose="020F0502020204030204" pitchFamily="34" charset="0"/>
              </a:defRPr>
            </a:lvl1pPr>
            <a:lvl2pPr marL="685800" indent="-228600">
              <a:lnSpc>
                <a:spcPct val="90000"/>
              </a:lnSpc>
              <a:spcBef>
                <a:spcPts val="200"/>
              </a:spcBef>
              <a:spcAft>
                <a:spcPts val="400"/>
              </a:spcAft>
              <a:buClr>
                <a:schemeClr val="accent1"/>
              </a:buClr>
              <a:buFont typeface="Calibri" panose="020F0502020204030204" pitchFamily="34" charset="0"/>
              <a:buChar char="◦"/>
              <a:defRPr>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9pPr>
          </a:lstStyle>
          <a:p>
            <a:pPr fontAlgn="base">
              <a:spcBef>
                <a:spcPts val="1000"/>
              </a:spcBef>
              <a:spcAft>
                <a:spcPct val="0"/>
              </a:spcAft>
              <a:buClrTx/>
              <a:buSzTx/>
              <a:buFont typeface="Arial" panose="020B0604020202020204" pitchFamily="34" charset="0"/>
              <a:buChar char="•"/>
            </a:pPr>
            <a:r>
              <a:rPr lang="en-US" altLang="en-US" sz="2400" dirty="0">
                <a:solidFill>
                  <a:schemeClr val="tx1"/>
                </a:solidFill>
                <a:latin typeface="Century Gothic" panose="020B0502020202020204" pitchFamily="34" charset="0"/>
                <a:cs typeface="Segoe UI" panose="020B0502040204020203" pitchFamily="34" charset="0"/>
              </a:rPr>
              <a:t>Contains all land records in the County</a:t>
            </a:r>
          </a:p>
          <a:p>
            <a:pPr fontAlgn="base">
              <a:spcBef>
                <a:spcPts val="1000"/>
              </a:spcBef>
              <a:spcAft>
                <a:spcPct val="0"/>
              </a:spcAft>
              <a:buClrTx/>
              <a:buSzTx/>
              <a:buFont typeface="Arial" panose="020B0604020202020204" pitchFamily="34" charset="0"/>
              <a:buChar char="•"/>
            </a:pPr>
            <a:r>
              <a:rPr lang="en-US" altLang="en-US" sz="2400" dirty="0">
                <a:solidFill>
                  <a:schemeClr val="tx1"/>
                </a:solidFill>
                <a:latin typeface="Century Gothic" panose="020B0502020202020204" pitchFamily="34" charset="0"/>
                <a:cs typeface="Segoe UI" panose="020B0502040204020203" pitchFamily="34" charset="0"/>
              </a:rPr>
              <a:t>Owner, address of property (and all former owners)</a:t>
            </a:r>
          </a:p>
          <a:p>
            <a:pPr fontAlgn="base">
              <a:spcBef>
                <a:spcPts val="1000"/>
              </a:spcBef>
              <a:spcAft>
                <a:spcPct val="0"/>
              </a:spcAft>
              <a:buClrTx/>
              <a:buSzTx/>
              <a:buFont typeface="Arial" panose="020B0604020202020204" pitchFamily="34" charset="0"/>
              <a:buChar char="•"/>
            </a:pPr>
            <a:r>
              <a:rPr lang="en-US" altLang="en-US" sz="2400" dirty="0">
                <a:solidFill>
                  <a:schemeClr val="tx1"/>
                </a:solidFill>
                <a:latin typeface="Century Gothic" panose="020B0502020202020204" pitchFamily="34" charset="0"/>
                <a:cs typeface="Segoe UI" panose="020B0502040204020203" pitchFamily="34" charset="0"/>
              </a:rPr>
              <a:t>Maps of all lands in the county</a:t>
            </a:r>
          </a:p>
          <a:p>
            <a:pPr fontAlgn="base">
              <a:spcBef>
                <a:spcPts val="1000"/>
              </a:spcBef>
              <a:spcAft>
                <a:spcPct val="0"/>
              </a:spcAft>
              <a:buClrTx/>
              <a:buSzTx/>
              <a:buFont typeface="Arial" panose="020B0604020202020204" pitchFamily="34" charset="0"/>
              <a:buChar char="•"/>
            </a:pPr>
            <a:r>
              <a:rPr lang="en-US" altLang="en-US" sz="2400" dirty="0">
                <a:solidFill>
                  <a:schemeClr val="tx1"/>
                </a:solidFill>
                <a:latin typeface="Century Gothic" panose="020B0502020202020204" pitchFamily="34" charset="0"/>
                <a:cs typeface="Segoe UI" panose="020B0502040204020203" pitchFamily="34" charset="0"/>
              </a:rPr>
              <a:t>taxes paid, liens, mortgages</a:t>
            </a:r>
          </a:p>
          <a:p>
            <a:pPr fontAlgn="base">
              <a:spcBef>
                <a:spcPts val="1000"/>
              </a:spcBef>
              <a:spcAft>
                <a:spcPct val="0"/>
              </a:spcAft>
              <a:buClrTx/>
              <a:buSzTx/>
              <a:buFont typeface="Arial" panose="020B0604020202020204" pitchFamily="34" charset="0"/>
              <a:buChar char="•"/>
            </a:pPr>
            <a:r>
              <a:rPr lang="en-US" altLang="en-US" sz="2400" dirty="0">
                <a:solidFill>
                  <a:schemeClr val="tx1"/>
                </a:solidFill>
                <a:latin typeface="Century Gothic" panose="020B0502020202020204" pitchFamily="34" charset="0"/>
                <a:cs typeface="Segoe UI" panose="020B0502040204020203" pitchFamily="34" charset="0"/>
              </a:rPr>
              <a:t>Records permanently preserved</a:t>
            </a:r>
          </a:p>
          <a:p>
            <a:pPr fontAlgn="base">
              <a:spcBef>
                <a:spcPts val="1000"/>
              </a:spcBef>
              <a:spcAft>
                <a:spcPct val="0"/>
              </a:spcAft>
              <a:buClrTx/>
              <a:buSzTx/>
              <a:buFont typeface="Arial" panose="020B0604020202020204" pitchFamily="34" charset="0"/>
              <a:buChar char="•"/>
            </a:pPr>
            <a:r>
              <a:rPr lang="en-US" altLang="en-US" sz="2400" dirty="0">
                <a:solidFill>
                  <a:schemeClr val="tx1"/>
                </a:solidFill>
                <a:latin typeface="Century Gothic" panose="020B0502020202020204" pitchFamily="34" charset="0"/>
                <a:cs typeface="Segoe UI" panose="020B0502040204020203" pitchFamily="34" charset="0"/>
              </a:rPr>
              <a:t>Anyone can access</a:t>
            </a:r>
          </a:p>
          <a:p>
            <a:pPr fontAlgn="base">
              <a:spcBef>
                <a:spcPts val="1000"/>
              </a:spcBef>
              <a:spcAft>
                <a:spcPct val="0"/>
              </a:spcAft>
              <a:buClrTx/>
              <a:buSzTx/>
              <a:buFont typeface="Arial" panose="020B0604020202020204" pitchFamily="34" charset="0"/>
              <a:buChar char="•"/>
            </a:pPr>
            <a:endParaRPr lang="en-US" altLang="en-US" sz="2100" dirty="0">
              <a:solidFill>
                <a:schemeClr val="tx1"/>
              </a:solidFill>
              <a:latin typeface="Segoe UI" panose="020B0502040204020203" pitchFamily="34" charset="0"/>
              <a:cs typeface="Segoe UI" panose="020B0502040204020203" pitchFamily="34" charset="0"/>
            </a:endParaRPr>
          </a:p>
          <a:p>
            <a:pPr fontAlgn="base">
              <a:spcBef>
                <a:spcPts val="1000"/>
              </a:spcBef>
              <a:spcAft>
                <a:spcPct val="0"/>
              </a:spcAft>
              <a:buClrTx/>
              <a:buSzTx/>
              <a:buFont typeface="Arial" panose="020B0604020202020204" pitchFamily="34" charset="0"/>
              <a:buChar char="•"/>
            </a:pPr>
            <a:endParaRPr lang="en-US" altLang="en-US" sz="2100" dirty="0">
              <a:solidFill>
                <a:schemeClr val="tx1"/>
              </a:solidFill>
              <a:latin typeface="Segoe UI" panose="020B0502040204020203" pitchFamily="34" charset="0"/>
              <a:cs typeface="Segoe UI" panose="020B0502040204020203" pitchFamily="34" charset="0"/>
            </a:endParaRPr>
          </a:p>
          <a:p>
            <a:pPr fontAlgn="base">
              <a:spcBef>
                <a:spcPts val="1000"/>
              </a:spcBef>
              <a:spcAft>
                <a:spcPct val="0"/>
              </a:spcAft>
              <a:buClrTx/>
              <a:buSzTx/>
              <a:buFont typeface="Arial" panose="020B0604020202020204" pitchFamily="34" charset="0"/>
              <a:buChar char="•"/>
            </a:pPr>
            <a:endParaRPr lang="en-US" altLang="en-US" sz="2100" dirty="0">
              <a:solidFill>
                <a:schemeClr val="tx1"/>
              </a:solidFill>
              <a:cs typeface="Calibri" panose="020F0502020204030204" pitchFamily="34" charset="0"/>
            </a:endParaRPr>
          </a:p>
        </p:txBody>
      </p:sp>
      <p:sp>
        <p:nvSpPr>
          <p:cNvPr id="5" name="TextBox 4">
            <a:extLst>
              <a:ext uri="{FF2B5EF4-FFF2-40B4-BE49-F238E27FC236}">
                <a16:creationId xmlns:a16="http://schemas.microsoft.com/office/drawing/2014/main" id="{18CC72C0-3886-C4D8-C9E7-D751183F7D31}"/>
              </a:ext>
            </a:extLst>
          </p:cNvPr>
          <p:cNvSpPr txBox="1"/>
          <p:nvPr/>
        </p:nvSpPr>
        <p:spPr>
          <a:xfrm>
            <a:off x="2025808" y="1472877"/>
            <a:ext cx="8140382" cy="461665"/>
          </a:xfrm>
          <a:prstGeom prst="rect">
            <a:avLst/>
          </a:prstGeom>
          <a:noFill/>
        </p:spPr>
        <p:txBody>
          <a:bodyPr wrap="square">
            <a:spAutoFit/>
          </a:bodyPr>
          <a:lstStyle/>
          <a:p>
            <a:pPr algn="ctr"/>
            <a:r>
              <a:rPr kumimoji="0" lang="en-US" sz="2400" i="0" u="none" strike="noStrike" kern="1200" cap="none" spc="-38" normalizeH="0" baseline="0" noProof="0" dirty="0">
                <a:ln w="3175">
                  <a:noFill/>
                </a:ln>
                <a:solidFill>
                  <a:srgbClr val="000000"/>
                </a:solidFill>
                <a:effectLst/>
                <a:uLnTx/>
                <a:uFillTx/>
                <a:latin typeface="Century Gothic" panose="020B0502020202020204" pitchFamily="34" charset="0"/>
              </a:rPr>
              <a:t>Recording Office.  Any State County Recording Office:</a:t>
            </a:r>
            <a:endParaRPr lang="en-US" sz="2400" dirty="0">
              <a:latin typeface="Century Gothic" panose="020B0502020202020204" pitchFamily="34" charset="0"/>
            </a:endParaRPr>
          </a:p>
        </p:txBody>
      </p:sp>
    </p:spTree>
    <p:extLst>
      <p:ext uri="{BB962C8B-B14F-4D97-AF65-F5344CB8AC3E}">
        <p14:creationId xmlns:p14="http://schemas.microsoft.com/office/powerpoint/2010/main" val="3904948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6F24DD-D144-A59F-FEA4-73AC563A2066}"/>
              </a:ext>
            </a:extLst>
          </p:cNvPr>
          <p:cNvSpPr txBox="1"/>
          <p:nvPr/>
        </p:nvSpPr>
        <p:spPr>
          <a:xfrm>
            <a:off x="661146" y="238125"/>
            <a:ext cx="10869707" cy="1323439"/>
          </a:xfrm>
          <a:prstGeom prst="rect">
            <a:avLst/>
          </a:prstGeom>
          <a:noFill/>
        </p:spPr>
        <p:txBody>
          <a:bodyPr wrap="square">
            <a:spAutoFit/>
          </a:bodyPr>
          <a:lstStyle/>
          <a:p>
            <a:pPr algn="ctr"/>
            <a:r>
              <a:rPr lang="en-US" sz="4000" dirty="0">
                <a:solidFill>
                  <a:schemeClr val="bg1"/>
                </a:solidFill>
                <a:latin typeface="Montserrat" panose="00000500000000000000" pitchFamily="2" charset="0"/>
              </a:rPr>
              <a:t>Mortgage Lending on Tribal Lands Has Changed the Landscape</a:t>
            </a:r>
          </a:p>
        </p:txBody>
      </p:sp>
      <p:pic>
        <p:nvPicPr>
          <p:cNvPr id="7" name="Picture 6">
            <a:extLst>
              <a:ext uri="{FF2B5EF4-FFF2-40B4-BE49-F238E27FC236}">
                <a16:creationId xmlns:a16="http://schemas.microsoft.com/office/drawing/2014/main" id="{227DBD86-4F74-84AA-E257-02229AD5A2BF}"/>
              </a:ext>
            </a:extLst>
          </p:cNvPr>
          <p:cNvPicPr>
            <a:picLocks noChangeAspect="1"/>
          </p:cNvPicPr>
          <p:nvPr/>
        </p:nvPicPr>
        <p:blipFill>
          <a:blip r:embed="rId2"/>
          <a:stretch>
            <a:fillRect/>
          </a:stretch>
        </p:blipFill>
        <p:spPr>
          <a:xfrm>
            <a:off x="937735" y="1933574"/>
            <a:ext cx="10316529" cy="4464243"/>
          </a:xfrm>
          <a:prstGeom prst="rect">
            <a:avLst/>
          </a:prstGeom>
          <a:ln w="19050">
            <a:noFill/>
          </a:ln>
          <a:effectLst>
            <a:glow rad="139700">
              <a:schemeClr val="accent2">
                <a:satMod val="175000"/>
                <a:alpha val="40000"/>
              </a:schemeClr>
            </a:glow>
          </a:effectLst>
        </p:spPr>
      </p:pic>
    </p:spTree>
    <p:extLst>
      <p:ext uri="{BB962C8B-B14F-4D97-AF65-F5344CB8AC3E}">
        <p14:creationId xmlns:p14="http://schemas.microsoft.com/office/powerpoint/2010/main" val="172774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65361AF-A055-4A83-A2D5-431F8151C6B6}"/>
              </a:ext>
            </a:extLst>
          </p:cNvPr>
          <p:cNvPicPr>
            <a:picLocks noChangeAspect="1"/>
          </p:cNvPicPr>
          <p:nvPr/>
        </p:nvPicPr>
        <p:blipFill>
          <a:blip r:embed="rId2"/>
          <a:stretch>
            <a:fillRect/>
          </a:stretch>
        </p:blipFill>
        <p:spPr>
          <a:xfrm>
            <a:off x="0" y="374904"/>
            <a:ext cx="12192000" cy="6108191"/>
          </a:xfrm>
          <a:prstGeom prst="rect">
            <a:avLst/>
          </a:prstGeom>
        </p:spPr>
      </p:pic>
      <p:sp>
        <p:nvSpPr>
          <p:cNvPr id="7" name="TextBox 6">
            <a:extLst>
              <a:ext uri="{FF2B5EF4-FFF2-40B4-BE49-F238E27FC236}">
                <a16:creationId xmlns:a16="http://schemas.microsoft.com/office/drawing/2014/main" id="{663FEAB7-0268-1FD4-BAA2-ED29E5F0EF3E}"/>
              </a:ext>
            </a:extLst>
          </p:cNvPr>
          <p:cNvSpPr txBox="1"/>
          <p:nvPr/>
        </p:nvSpPr>
        <p:spPr>
          <a:xfrm>
            <a:off x="0" y="761618"/>
            <a:ext cx="6744640" cy="523220"/>
          </a:xfrm>
          <a:prstGeom prst="rect">
            <a:avLst/>
          </a:prstGeom>
          <a:noFill/>
        </p:spPr>
        <p:txBody>
          <a:bodyPr wrap="square">
            <a:spAutoFit/>
          </a:bodyPr>
          <a:lstStyle/>
          <a:p>
            <a:r>
              <a:rPr lang="en-US" sz="2800" dirty="0">
                <a:solidFill>
                  <a:schemeClr val="bg1"/>
                </a:solidFill>
                <a:latin typeface="Montserrat" panose="00000500000000000000" pitchFamily="2" charset="0"/>
              </a:rPr>
              <a:t>Indian Country Subdivision Housing</a:t>
            </a:r>
          </a:p>
        </p:txBody>
      </p:sp>
      <p:sp>
        <p:nvSpPr>
          <p:cNvPr id="9" name="Rectangle 8">
            <a:extLst>
              <a:ext uri="{FF2B5EF4-FFF2-40B4-BE49-F238E27FC236}">
                <a16:creationId xmlns:a16="http://schemas.microsoft.com/office/drawing/2014/main" id="{87401061-8C4E-175E-9136-1EEBB3FF75D6}"/>
              </a:ext>
            </a:extLst>
          </p:cNvPr>
          <p:cNvSpPr/>
          <p:nvPr/>
        </p:nvSpPr>
        <p:spPr>
          <a:xfrm>
            <a:off x="-1" y="1284838"/>
            <a:ext cx="6581775" cy="143912"/>
          </a:xfrm>
          <a:prstGeom prst="rect">
            <a:avLst/>
          </a:prstGeom>
          <a:solidFill>
            <a:srgbClr val="86281A">
              <a:alpha val="78000"/>
            </a:srgbClr>
          </a:solidFill>
          <a:ln>
            <a:noFill/>
          </a:ln>
          <a:effectLst>
            <a:outerShdw blurRad="50800" dist="50800" dir="5400000" algn="ctr" rotWithShape="0">
              <a:srgbClr val="000000">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6900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ction 184 Home">
            <a:extLst>
              <a:ext uri="{FF2B5EF4-FFF2-40B4-BE49-F238E27FC236}">
                <a16:creationId xmlns:a16="http://schemas.microsoft.com/office/drawing/2014/main" id="{EF1DAE80-84E5-140A-A0FD-2EA684DE73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9382" y="1499616"/>
            <a:ext cx="9193236" cy="4713733"/>
          </a:xfrm>
          <a:prstGeom prst="rect">
            <a:avLst/>
          </a:prstGeom>
          <a:ln w="38100" cap="sq">
            <a:noFill/>
            <a:prstDash val="solid"/>
            <a:miter lim="800000"/>
          </a:ln>
          <a:effectLst>
            <a:glow rad="1397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4606865-E724-03A1-B6A9-062670726F8B}"/>
              </a:ext>
            </a:extLst>
          </p:cNvPr>
          <p:cNvSpPr txBox="1"/>
          <p:nvPr/>
        </p:nvSpPr>
        <p:spPr>
          <a:xfrm>
            <a:off x="3230761" y="339851"/>
            <a:ext cx="5730478" cy="769441"/>
          </a:xfrm>
          <a:prstGeom prst="rect">
            <a:avLst/>
          </a:prstGeom>
          <a:noFill/>
        </p:spPr>
        <p:txBody>
          <a:bodyPr wrap="square">
            <a:spAutoFit/>
          </a:bodyPr>
          <a:lstStyle/>
          <a:p>
            <a:pPr algn="ctr"/>
            <a:r>
              <a:rPr lang="en-US" sz="4400" dirty="0">
                <a:solidFill>
                  <a:schemeClr val="bg1"/>
                </a:solidFill>
                <a:latin typeface="Montserrat" panose="00000500000000000000" pitchFamily="2" charset="0"/>
              </a:rPr>
              <a:t>Section 184 Home</a:t>
            </a:r>
            <a:endParaRPr lang="en-US" dirty="0">
              <a:latin typeface="Montserrat" panose="00000500000000000000" pitchFamily="2" charset="0"/>
            </a:endParaRPr>
          </a:p>
        </p:txBody>
      </p:sp>
    </p:spTree>
    <p:extLst>
      <p:ext uri="{BB962C8B-B14F-4D97-AF65-F5344CB8AC3E}">
        <p14:creationId xmlns:p14="http://schemas.microsoft.com/office/powerpoint/2010/main" val="3619136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7D13E42C-FAC7-B0A2-ED74-90393DCD91B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645" t="3674" r="1645" b="4933"/>
          <a:stretch>
            <a:fillRect/>
          </a:stretch>
        </p:blipFill>
        <p:spPr bwMode="auto">
          <a:xfrm>
            <a:off x="695324" y="1619249"/>
            <a:ext cx="10801350" cy="4429125"/>
          </a:xfrm>
          <a:prstGeom prst="rect">
            <a:avLst/>
          </a:prstGeom>
          <a:noFill/>
          <a:ln w="9525">
            <a:noFill/>
            <a:miter lim="800000"/>
            <a:headEnd/>
            <a:tailEnd/>
          </a:ln>
          <a:effectLst>
            <a:glow rad="1397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72BB740-560A-CD72-D338-5BDFA38B0ADC}"/>
              </a:ext>
            </a:extLst>
          </p:cNvPr>
          <p:cNvSpPr txBox="1"/>
          <p:nvPr/>
        </p:nvSpPr>
        <p:spPr>
          <a:xfrm>
            <a:off x="757237" y="455683"/>
            <a:ext cx="10677525" cy="707886"/>
          </a:xfrm>
          <a:prstGeom prst="rect">
            <a:avLst/>
          </a:prstGeom>
          <a:noFill/>
        </p:spPr>
        <p:txBody>
          <a:bodyPr wrap="square">
            <a:spAutoFit/>
          </a:bodyPr>
          <a:lstStyle/>
          <a:p>
            <a:pPr algn="ctr"/>
            <a:r>
              <a:rPr lang="en-US" sz="4000" dirty="0">
                <a:solidFill>
                  <a:schemeClr val="bg1"/>
                </a:solidFill>
                <a:latin typeface="Montserrat" panose="00000500000000000000" pitchFamily="2" charset="0"/>
              </a:rPr>
              <a:t>Tiwa Lending Services, a Native CDFI</a:t>
            </a:r>
            <a:endParaRPr lang="en-US" sz="4000" dirty="0">
              <a:latin typeface="Montserrat" panose="00000500000000000000" pitchFamily="2" charset="0"/>
            </a:endParaRPr>
          </a:p>
        </p:txBody>
      </p:sp>
    </p:spTree>
    <p:extLst>
      <p:ext uri="{BB962C8B-B14F-4D97-AF65-F5344CB8AC3E}">
        <p14:creationId xmlns:p14="http://schemas.microsoft.com/office/powerpoint/2010/main" val="11298282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9395-7905-5FDF-B28C-3485C904DECC}"/>
              </a:ext>
            </a:extLst>
          </p:cNvPr>
          <p:cNvSpPr txBox="1">
            <a:spLocks/>
          </p:cNvSpPr>
          <p:nvPr/>
        </p:nvSpPr>
        <p:spPr>
          <a:xfrm>
            <a:off x="0" y="149282"/>
            <a:ext cx="12306300" cy="811212"/>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auto" latinLnBrk="0" hangingPunct="1">
              <a:lnSpc>
                <a:spcPct val="100000"/>
              </a:lnSpc>
              <a:spcBef>
                <a:spcPct val="0"/>
              </a:spcBef>
              <a:spcAft>
                <a:spcPts val="0"/>
              </a:spcAft>
              <a:buClrTx/>
              <a:buSzTx/>
              <a:buFontTx/>
              <a:buNone/>
              <a:tabLst/>
              <a:defRPr/>
            </a:pPr>
            <a:r>
              <a:rPr kumimoji="0" lang="en-US" altLang="en-US" sz="4000" b="0" i="0" u="none" strike="noStrike" kern="1200" cap="none" spc="-38" normalizeH="0" baseline="0" noProof="0" dirty="0">
                <a:ln w="3175">
                  <a:noFill/>
                </a:ln>
                <a:solidFill>
                  <a:schemeClr val="bg1"/>
                </a:solidFill>
                <a:effectLst/>
                <a:uLnTx/>
                <a:uFillTx/>
                <a:latin typeface="Montserrat" panose="00000500000000000000" pitchFamily="2" charset="0"/>
              </a:rPr>
              <a:t>The Mortgage Process outside Indian Country</a:t>
            </a:r>
          </a:p>
        </p:txBody>
      </p:sp>
      <p:cxnSp>
        <p:nvCxnSpPr>
          <p:cNvPr id="10" name="Straight Connector 9">
            <a:extLst>
              <a:ext uri="{FF2B5EF4-FFF2-40B4-BE49-F238E27FC236}">
                <a16:creationId xmlns:a16="http://schemas.microsoft.com/office/drawing/2014/main" id="{FDD0E3BE-E9CA-152C-1CC3-B64352CFD956}"/>
              </a:ext>
            </a:extLst>
          </p:cNvPr>
          <p:cNvCxnSpPr>
            <a:cxnSpLocks/>
          </p:cNvCxnSpPr>
          <p:nvPr/>
        </p:nvCxnSpPr>
        <p:spPr>
          <a:xfrm>
            <a:off x="-23813" y="1693307"/>
            <a:ext cx="11553825" cy="0"/>
          </a:xfrm>
          <a:prstGeom prst="line">
            <a:avLst/>
          </a:prstGeom>
          <a:ln w="63500">
            <a:solidFill>
              <a:srgbClr val="E99A21">
                <a:alpha val="20000"/>
              </a:srgbClr>
            </a:solidFill>
          </a:ln>
        </p:spPr>
        <p:style>
          <a:lnRef idx="1">
            <a:schemeClr val="accent1"/>
          </a:lnRef>
          <a:fillRef idx="0">
            <a:schemeClr val="accent1"/>
          </a:fillRef>
          <a:effectRef idx="0">
            <a:schemeClr val="accent1"/>
          </a:effectRef>
          <a:fontRef idx="minor">
            <a:schemeClr val="tx1"/>
          </a:fontRef>
        </p:style>
      </p:cxnSp>
      <p:sp>
        <p:nvSpPr>
          <p:cNvPr id="3" name="Content Placeholder 4">
            <a:extLst>
              <a:ext uri="{FF2B5EF4-FFF2-40B4-BE49-F238E27FC236}">
                <a16:creationId xmlns:a16="http://schemas.microsoft.com/office/drawing/2014/main" id="{65F5BEC8-691C-6A82-0AFB-189E8D08EEDD}"/>
              </a:ext>
            </a:extLst>
          </p:cNvPr>
          <p:cNvSpPr txBox="1">
            <a:spLocks/>
          </p:cNvSpPr>
          <p:nvPr/>
        </p:nvSpPr>
        <p:spPr>
          <a:xfrm flipH="1">
            <a:off x="3521073" y="3158934"/>
            <a:ext cx="1598611" cy="1176523"/>
          </a:xfrm>
          <a:prstGeom prst="flowChartProcess">
            <a:avLst/>
          </a:prstGeom>
          <a:gradFill>
            <a:gsLst>
              <a:gs pos="0">
                <a:schemeClr val="accent2"/>
              </a:gs>
              <a:gs pos="78000">
                <a:srgbClr val="960000"/>
              </a:gs>
            </a:gsLst>
            <a:lin ang="5400000" scaled="1"/>
          </a:gradFill>
          <a:ln w="15875" cap="flat" cmpd="sng" algn="ctr">
            <a:solidFill>
              <a:srgbClr val="E48312">
                <a:shade val="50000"/>
              </a:srgbClr>
            </a:solidFill>
            <a:prstDash val="solid"/>
          </a:ln>
          <a:effectLst/>
        </p:spPr>
        <p:txBody>
          <a:bodyPr anchor="ctr">
            <a:normAutofit/>
          </a:bodyPr>
          <a:lst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lt1"/>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chemeClr val="lt1"/>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chemeClr val="lt1"/>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chemeClr val="lt1"/>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chemeClr val="lt1"/>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lt1"/>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200"/>
              </a:spcAft>
              <a:buClr>
                <a:srgbClr val="E48312"/>
              </a:buClr>
              <a:buSzPct val="100000"/>
              <a:buFont typeface="Wingdings 2" panose="05020102010507070707" pitchFamily="18" charset="2"/>
              <a:buNone/>
              <a:tabLst/>
              <a:defRPr/>
            </a:pPr>
            <a:r>
              <a:rPr kumimoji="0" lang="en-US" sz="1600" b="0" i="0" u="none" strike="noStrike" kern="1200" cap="none" spc="0" normalizeH="0" baseline="0" noProof="0" dirty="0">
                <a:ln>
                  <a:noFill/>
                </a:ln>
                <a:solidFill>
                  <a:prstClr val="white"/>
                </a:solidFill>
                <a:effectLst/>
                <a:uLnTx/>
                <a:uFillTx/>
                <a:latin typeface="Palatino Linotype" panose="02040502050505030304" pitchFamily="18" charset="0"/>
              </a:rPr>
              <a:t>Mortgage</a:t>
            </a:r>
          </a:p>
        </p:txBody>
      </p:sp>
      <p:sp>
        <p:nvSpPr>
          <p:cNvPr id="4" name="Flowchart: Process 3">
            <a:extLst>
              <a:ext uri="{FF2B5EF4-FFF2-40B4-BE49-F238E27FC236}">
                <a16:creationId xmlns:a16="http://schemas.microsoft.com/office/drawing/2014/main" id="{43A1104A-B9E0-4893-9504-491CCC90E954}"/>
              </a:ext>
            </a:extLst>
          </p:cNvPr>
          <p:cNvSpPr/>
          <p:nvPr/>
        </p:nvSpPr>
        <p:spPr>
          <a:xfrm>
            <a:off x="621792" y="3193860"/>
            <a:ext cx="1887664" cy="1085088"/>
          </a:xfrm>
          <a:prstGeom prst="flowChartProcess">
            <a:avLst/>
          </a:prstGeom>
          <a:gradFill>
            <a:gsLst>
              <a:gs pos="0">
                <a:schemeClr val="accent2"/>
              </a:gs>
              <a:gs pos="78000">
                <a:srgbClr val="960000"/>
              </a:gs>
            </a:gsLst>
            <a:lin ang="5400000" scaled="1"/>
          </a:gradFill>
          <a:ln w="15875" cap="flat" cmpd="sng" algn="ctr">
            <a:solidFill>
              <a:srgbClr val="E48312">
                <a:shade val="50000"/>
              </a:srgb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Palatino Linotype" panose="02040502050505030304" pitchFamily="18" charset="0"/>
              </a:rPr>
              <a:t>Deed</a:t>
            </a:r>
          </a:p>
        </p:txBody>
      </p:sp>
      <p:sp>
        <p:nvSpPr>
          <p:cNvPr id="5" name="Flowchart: Process 4">
            <a:extLst>
              <a:ext uri="{FF2B5EF4-FFF2-40B4-BE49-F238E27FC236}">
                <a16:creationId xmlns:a16="http://schemas.microsoft.com/office/drawing/2014/main" id="{39F07BEB-B681-1A03-FED2-2EF0544A7A33}"/>
              </a:ext>
            </a:extLst>
          </p:cNvPr>
          <p:cNvSpPr/>
          <p:nvPr/>
        </p:nvSpPr>
        <p:spPr>
          <a:xfrm>
            <a:off x="5915025" y="3193860"/>
            <a:ext cx="1598612" cy="1176523"/>
          </a:xfrm>
          <a:prstGeom prst="flowChartProcess">
            <a:avLst/>
          </a:prstGeom>
          <a:gradFill>
            <a:gsLst>
              <a:gs pos="0">
                <a:schemeClr val="accent2"/>
              </a:gs>
              <a:gs pos="78000">
                <a:srgbClr val="960000"/>
              </a:gs>
            </a:gsLst>
            <a:lin ang="5400000" scaled="1"/>
          </a:gradFill>
          <a:ln w="15875" cap="flat" cmpd="sng" algn="ctr">
            <a:solidFill>
              <a:srgbClr val="E48312">
                <a:shade val="50000"/>
              </a:srgb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Palatino Linotype" panose="02040502050505030304" pitchFamily="18" charset="0"/>
              </a:rPr>
              <a:t>$</a:t>
            </a:r>
          </a:p>
        </p:txBody>
      </p:sp>
      <p:pic>
        <p:nvPicPr>
          <p:cNvPr id="6" name="Picture 11" descr="A house with a garage&#10;&#10;Description automatically generated with low confidence">
            <a:extLst>
              <a:ext uri="{FF2B5EF4-FFF2-40B4-BE49-F238E27FC236}">
                <a16:creationId xmlns:a16="http://schemas.microsoft.com/office/drawing/2014/main" id="{5695C068-861A-86E5-CC93-246039E96B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823325" y="2938273"/>
            <a:ext cx="2262188" cy="1503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rrow: Right 6">
            <a:extLst>
              <a:ext uri="{FF2B5EF4-FFF2-40B4-BE49-F238E27FC236}">
                <a16:creationId xmlns:a16="http://schemas.microsoft.com/office/drawing/2014/main" id="{4B26EE23-519A-29FE-22CC-47B842970DF6}"/>
              </a:ext>
            </a:extLst>
          </p:cNvPr>
          <p:cNvSpPr/>
          <p:nvPr/>
        </p:nvSpPr>
        <p:spPr>
          <a:xfrm>
            <a:off x="5184775" y="3471672"/>
            <a:ext cx="568325" cy="304800"/>
          </a:xfrm>
          <a:prstGeom prst="rightArrow">
            <a:avLst/>
          </a:prstGeom>
          <a:solidFill>
            <a:srgbClr val="BD582C"/>
          </a:solidFill>
          <a:ln w="15875" cap="flat" cmpd="sng" algn="ctr">
            <a:solidFill>
              <a:srgbClr val="E48312">
                <a:shade val="50000"/>
              </a:srgb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alatino Linotype" panose="02040502050505030304" pitchFamily="18" charset="0"/>
            </a:endParaRPr>
          </a:p>
        </p:txBody>
      </p:sp>
      <p:sp>
        <p:nvSpPr>
          <p:cNvPr id="11" name="Arrow: Right 10">
            <a:extLst>
              <a:ext uri="{FF2B5EF4-FFF2-40B4-BE49-F238E27FC236}">
                <a16:creationId xmlns:a16="http://schemas.microsoft.com/office/drawing/2014/main" id="{E6B15FEB-C972-F0F5-215A-DDA6932BE61B}"/>
              </a:ext>
            </a:extLst>
          </p:cNvPr>
          <p:cNvSpPr/>
          <p:nvPr/>
        </p:nvSpPr>
        <p:spPr>
          <a:xfrm>
            <a:off x="2790825" y="3471672"/>
            <a:ext cx="568325" cy="304800"/>
          </a:xfrm>
          <a:prstGeom prst="rightArrow">
            <a:avLst/>
          </a:prstGeom>
          <a:solidFill>
            <a:srgbClr val="BD582C"/>
          </a:solidFill>
          <a:ln w="15875" cap="flat" cmpd="sng" algn="ctr">
            <a:solidFill>
              <a:srgbClr val="E48312">
                <a:shade val="50000"/>
              </a:srgb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alatino Linotype" panose="02040502050505030304" pitchFamily="18" charset="0"/>
            </a:endParaRPr>
          </a:p>
        </p:txBody>
      </p:sp>
      <p:sp>
        <p:nvSpPr>
          <p:cNvPr id="12" name="Arrow: Right 11">
            <a:extLst>
              <a:ext uri="{FF2B5EF4-FFF2-40B4-BE49-F238E27FC236}">
                <a16:creationId xmlns:a16="http://schemas.microsoft.com/office/drawing/2014/main" id="{982D17EF-2235-DC7C-F8E1-4D46C2A07A4A}"/>
              </a:ext>
            </a:extLst>
          </p:cNvPr>
          <p:cNvSpPr/>
          <p:nvPr/>
        </p:nvSpPr>
        <p:spPr>
          <a:xfrm>
            <a:off x="7754302" y="3471672"/>
            <a:ext cx="568325" cy="304800"/>
          </a:xfrm>
          <a:prstGeom prst="rightArrow">
            <a:avLst/>
          </a:prstGeom>
          <a:solidFill>
            <a:srgbClr val="BD582C"/>
          </a:solidFill>
          <a:ln w="15875" cap="flat" cmpd="sng" algn="ctr">
            <a:solidFill>
              <a:srgbClr val="E48312">
                <a:shade val="50000"/>
              </a:srgbClr>
            </a:soli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Palatino Linotype" panose="02040502050505030304" pitchFamily="18" charset="0"/>
            </a:endParaRPr>
          </a:p>
        </p:txBody>
      </p:sp>
    </p:spTree>
    <p:extLst>
      <p:ext uri="{BB962C8B-B14F-4D97-AF65-F5344CB8AC3E}">
        <p14:creationId xmlns:p14="http://schemas.microsoft.com/office/powerpoint/2010/main" val="3647397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DD0E3BE-E9CA-152C-1CC3-B64352CFD956}"/>
              </a:ext>
            </a:extLst>
          </p:cNvPr>
          <p:cNvCxnSpPr>
            <a:cxnSpLocks/>
          </p:cNvCxnSpPr>
          <p:nvPr/>
        </p:nvCxnSpPr>
        <p:spPr>
          <a:xfrm>
            <a:off x="2388870" y="1521476"/>
            <a:ext cx="7414260" cy="0"/>
          </a:xfrm>
          <a:prstGeom prst="line">
            <a:avLst/>
          </a:prstGeom>
          <a:ln w="34925">
            <a:solidFill>
              <a:srgbClr val="E99A21">
                <a:alpha val="20000"/>
              </a:srgbClr>
            </a:solidFill>
          </a:ln>
        </p:spPr>
        <p:style>
          <a:lnRef idx="1">
            <a:schemeClr val="accent1"/>
          </a:lnRef>
          <a:fillRef idx="0">
            <a:schemeClr val="accent1"/>
          </a:fillRef>
          <a:effectRef idx="0">
            <a:schemeClr val="accent1"/>
          </a:effectRef>
          <a:fontRef idx="minor">
            <a:schemeClr val="tx1"/>
          </a:fontRef>
        </p:style>
      </p:cxnSp>
      <p:pic>
        <p:nvPicPr>
          <p:cNvPr id="7" name="Picture 12" descr="A picture containing building, house&#10;&#10;Description automatically generated">
            <a:extLst>
              <a:ext uri="{FF2B5EF4-FFF2-40B4-BE49-F238E27FC236}">
                <a16:creationId xmlns:a16="http://schemas.microsoft.com/office/drawing/2014/main" id="{D31C0E5A-56BA-3DD4-CD6A-844F64DB19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07205" y="4376085"/>
            <a:ext cx="2533650"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rrow: Right 11">
            <a:extLst>
              <a:ext uri="{FF2B5EF4-FFF2-40B4-BE49-F238E27FC236}">
                <a16:creationId xmlns:a16="http://schemas.microsoft.com/office/drawing/2014/main" id="{7F8C6677-8406-AF7B-BC8B-F0E3124060A7}"/>
              </a:ext>
            </a:extLst>
          </p:cNvPr>
          <p:cNvSpPr/>
          <p:nvPr/>
        </p:nvSpPr>
        <p:spPr>
          <a:xfrm>
            <a:off x="6574030" y="3061305"/>
            <a:ext cx="977900" cy="484187"/>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3" name="Arrow: Down 12">
            <a:extLst>
              <a:ext uri="{FF2B5EF4-FFF2-40B4-BE49-F238E27FC236}">
                <a16:creationId xmlns:a16="http://schemas.microsoft.com/office/drawing/2014/main" id="{F37474EA-657C-7F16-B206-FCAF34BAA7D5}"/>
              </a:ext>
            </a:extLst>
          </p:cNvPr>
          <p:cNvSpPr/>
          <p:nvPr/>
        </p:nvSpPr>
        <p:spPr>
          <a:xfrm>
            <a:off x="890588" y="1955800"/>
            <a:ext cx="485775" cy="804863"/>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4" name="Arrow: Right 13">
            <a:extLst>
              <a:ext uri="{FF2B5EF4-FFF2-40B4-BE49-F238E27FC236}">
                <a16:creationId xmlns:a16="http://schemas.microsoft.com/office/drawing/2014/main" id="{7F294F04-BD45-9406-CDC7-7D686D2C5346}"/>
              </a:ext>
            </a:extLst>
          </p:cNvPr>
          <p:cNvSpPr/>
          <p:nvPr/>
        </p:nvSpPr>
        <p:spPr>
          <a:xfrm>
            <a:off x="2643190" y="3023172"/>
            <a:ext cx="977900" cy="485775"/>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5" name="Arrow: Right 14">
            <a:extLst>
              <a:ext uri="{FF2B5EF4-FFF2-40B4-BE49-F238E27FC236}">
                <a16:creationId xmlns:a16="http://schemas.microsoft.com/office/drawing/2014/main" id="{9DB621CF-D537-86FB-BDD5-DA8C7D83C645}"/>
              </a:ext>
            </a:extLst>
          </p:cNvPr>
          <p:cNvSpPr/>
          <p:nvPr/>
        </p:nvSpPr>
        <p:spPr>
          <a:xfrm>
            <a:off x="10714228" y="3061304"/>
            <a:ext cx="977900" cy="48418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16" name="Arrow: Right 15">
            <a:extLst>
              <a:ext uri="{FF2B5EF4-FFF2-40B4-BE49-F238E27FC236}">
                <a16:creationId xmlns:a16="http://schemas.microsoft.com/office/drawing/2014/main" id="{E77180BC-381A-A006-E0CF-4FA46498D0A8}"/>
              </a:ext>
            </a:extLst>
          </p:cNvPr>
          <p:cNvSpPr/>
          <p:nvPr/>
        </p:nvSpPr>
        <p:spPr>
          <a:xfrm>
            <a:off x="3810239" y="5094428"/>
            <a:ext cx="979487" cy="48418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7" name="Straight Arrow Connector 16">
            <a:extLst>
              <a:ext uri="{FF2B5EF4-FFF2-40B4-BE49-F238E27FC236}">
                <a16:creationId xmlns:a16="http://schemas.microsoft.com/office/drawing/2014/main" id="{075581F7-DAF2-DA24-4359-B3D52C191354}"/>
              </a:ext>
            </a:extLst>
          </p:cNvPr>
          <p:cNvCxnSpPr>
            <a:cxnSpLocks/>
          </p:cNvCxnSpPr>
          <p:nvPr/>
        </p:nvCxnSpPr>
        <p:spPr>
          <a:xfrm flipH="1">
            <a:off x="1665288" y="2017713"/>
            <a:ext cx="1592262" cy="773112"/>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744A57B-839F-9EF6-B216-3FD07C9AD4B3}"/>
              </a:ext>
            </a:extLst>
          </p:cNvPr>
          <p:cNvCxnSpPr>
            <a:cxnSpLocks/>
          </p:cNvCxnSpPr>
          <p:nvPr/>
        </p:nvCxnSpPr>
        <p:spPr>
          <a:xfrm>
            <a:off x="3257550" y="2034330"/>
            <a:ext cx="1418432" cy="756495"/>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5B554EB0-FE99-8BE0-B846-9ACD977CC4C2}"/>
              </a:ext>
            </a:extLst>
          </p:cNvPr>
          <p:cNvCxnSpPr>
            <a:cxnSpLocks/>
          </p:cNvCxnSpPr>
          <p:nvPr/>
        </p:nvCxnSpPr>
        <p:spPr>
          <a:xfrm flipH="1">
            <a:off x="5513832" y="2017713"/>
            <a:ext cx="1866455" cy="773112"/>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777EB88-F450-74B9-EAD1-863B92E32C7B}"/>
              </a:ext>
            </a:extLst>
          </p:cNvPr>
          <p:cNvCxnSpPr>
            <a:cxnSpLocks/>
          </p:cNvCxnSpPr>
          <p:nvPr/>
        </p:nvCxnSpPr>
        <p:spPr>
          <a:xfrm>
            <a:off x="7380287" y="2017713"/>
            <a:ext cx="1562545" cy="773112"/>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A6BFC990-A102-843C-603E-634D54428005}"/>
              </a:ext>
            </a:extLst>
          </p:cNvPr>
          <p:cNvSpPr txBox="1"/>
          <p:nvPr/>
        </p:nvSpPr>
        <p:spPr>
          <a:xfrm>
            <a:off x="-123825" y="15197"/>
            <a:ext cx="12315825" cy="1200329"/>
          </a:xfrm>
          <a:prstGeom prst="rect">
            <a:avLst/>
          </a:prstGeom>
          <a:noFill/>
        </p:spPr>
        <p:txBody>
          <a:bodyPr wrap="square" rtlCol="0">
            <a:spAutoFit/>
          </a:bodyPr>
          <a:lstStyle/>
          <a:p>
            <a:pPr algn="ctr"/>
            <a:r>
              <a:rPr lang="en-US" sz="3600" dirty="0">
                <a:solidFill>
                  <a:schemeClr val="bg1"/>
                </a:solidFill>
                <a:latin typeface="Montserrat" panose="00000500000000000000" pitchFamily="2" charset="0"/>
              </a:rPr>
              <a:t>The Mortgage Process in Indian </a:t>
            </a:r>
          </a:p>
          <a:p>
            <a:pPr algn="ctr"/>
            <a:r>
              <a:rPr lang="en-US" sz="3600" dirty="0">
                <a:solidFill>
                  <a:schemeClr val="bg1"/>
                </a:solidFill>
                <a:latin typeface="Montserrat" panose="00000500000000000000" pitchFamily="2" charset="0"/>
              </a:rPr>
              <a:t>Country</a:t>
            </a:r>
          </a:p>
        </p:txBody>
      </p:sp>
      <p:sp>
        <p:nvSpPr>
          <p:cNvPr id="22" name="TextBox 21">
            <a:extLst>
              <a:ext uri="{FF2B5EF4-FFF2-40B4-BE49-F238E27FC236}">
                <a16:creationId xmlns:a16="http://schemas.microsoft.com/office/drawing/2014/main" id="{8D8ABD4F-DCB6-D57A-E63D-9A8D44732A4F}"/>
              </a:ext>
            </a:extLst>
          </p:cNvPr>
          <p:cNvSpPr txBox="1"/>
          <p:nvPr/>
        </p:nvSpPr>
        <p:spPr>
          <a:xfrm>
            <a:off x="2638424" y="1728216"/>
            <a:ext cx="7749159" cy="369332"/>
          </a:xfrm>
          <a:prstGeom prst="rect">
            <a:avLst/>
          </a:prstGeom>
          <a:noFill/>
        </p:spPr>
        <p:txBody>
          <a:bodyPr wrap="square" rtlCol="0">
            <a:spAutoFit/>
          </a:bodyPr>
          <a:lstStyle/>
          <a:p>
            <a:r>
              <a:rPr lang="en-US" dirty="0"/>
              <a:t>Tribal approval required	      	 BIA approval required</a:t>
            </a:r>
          </a:p>
        </p:txBody>
      </p:sp>
      <p:sp>
        <p:nvSpPr>
          <p:cNvPr id="23" name="Flowchart: Process 22">
            <a:extLst>
              <a:ext uri="{FF2B5EF4-FFF2-40B4-BE49-F238E27FC236}">
                <a16:creationId xmlns:a16="http://schemas.microsoft.com/office/drawing/2014/main" id="{381ED9B5-2840-84FE-8365-2AC3C29EA578}"/>
              </a:ext>
            </a:extLst>
          </p:cNvPr>
          <p:cNvSpPr/>
          <p:nvPr/>
        </p:nvSpPr>
        <p:spPr>
          <a:xfrm>
            <a:off x="381000" y="2915477"/>
            <a:ext cx="1504950" cy="1000125"/>
          </a:xfrm>
          <a:prstGeom prst="flowChartProcess">
            <a:avLst/>
          </a:prstGeom>
          <a:gradFill>
            <a:gsLst>
              <a:gs pos="0">
                <a:schemeClr val="accent2"/>
              </a:gs>
              <a:gs pos="75000">
                <a:srgbClr val="960000"/>
              </a:gs>
            </a:gsLst>
            <a:lin ang="5400000" scaled="1"/>
          </a:gradFill>
          <a:ln w="15875">
            <a:gradFill>
              <a:gsLst>
                <a:gs pos="77000">
                  <a:schemeClr val="accent2"/>
                </a:gs>
                <a:gs pos="27000">
                  <a:srgbClr val="C00000"/>
                </a:gs>
              </a:gsLst>
              <a:lin ang="5400000" scaled="1"/>
            </a:gradFill>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b="0" i="0" u="none" strike="noStrike" kern="0" cap="none" spc="0" normalizeH="0" baseline="0" noProof="0" dirty="0">
                <a:ln>
                  <a:noFill/>
                </a:ln>
                <a:solidFill>
                  <a:prstClr val="white"/>
                </a:solidFill>
                <a:effectLst/>
                <a:uLnTx/>
                <a:uFillTx/>
                <a:latin typeface="Calibri" panose="020F0502020204030204"/>
                <a:ea typeface="+mn-ea"/>
                <a:cs typeface="+mn-cs"/>
              </a:rPr>
              <a:t>Land Assignment</a:t>
            </a:r>
          </a:p>
        </p:txBody>
      </p:sp>
      <p:sp>
        <p:nvSpPr>
          <p:cNvPr id="24" name="Rectangle 23">
            <a:extLst>
              <a:ext uri="{FF2B5EF4-FFF2-40B4-BE49-F238E27FC236}">
                <a16:creationId xmlns:a16="http://schemas.microsoft.com/office/drawing/2014/main" id="{B2A5AEED-C5ED-3313-1CDB-B267F4B95424}"/>
              </a:ext>
            </a:extLst>
          </p:cNvPr>
          <p:cNvSpPr/>
          <p:nvPr/>
        </p:nvSpPr>
        <p:spPr>
          <a:xfrm>
            <a:off x="4484572" y="2909324"/>
            <a:ext cx="1371600" cy="1000125"/>
          </a:xfrm>
          <a:prstGeom prst="rect">
            <a:avLst/>
          </a:prstGeom>
          <a:gradFill>
            <a:gsLst>
              <a:gs pos="0">
                <a:schemeClr val="accent2"/>
              </a:gs>
              <a:gs pos="75000">
                <a:srgbClr val="960000"/>
              </a:gs>
            </a:gsLst>
            <a:lin ang="5400000" scaled="1"/>
          </a:gradFill>
          <a:ln w="15875" cap="flat" cmpd="sng" algn="ctr">
            <a:gradFill>
              <a:gsLst>
                <a:gs pos="77000">
                  <a:schemeClr val="accent2"/>
                </a:gs>
                <a:gs pos="27000">
                  <a:srgbClr val="C00000"/>
                </a:gs>
              </a:gsLst>
              <a:lin ang="5400000" scaled="1"/>
            </a:gra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Residential Lease</a:t>
            </a:r>
          </a:p>
        </p:txBody>
      </p:sp>
      <p:sp>
        <p:nvSpPr>
          <p:cNvPr id="25" name="Flowchart: Process 24">
            <a:extLst>
              <a:ext uri="{FF2B5EF4-FFF2-40B4-BE49-F238E27FC236}">
                <a16:creationId xmlns:a16="http://schemas.microsoft.com/office/drawing/2014/main" id="{75B9F894-F03F-ECA9-774A-464C7EEC2423}"/>
              </a:ext>
            </a:extLst>
          </p:cNvPr>
          <p:cNvSpPr/>
          <p:nvPr/>
        </p:nvSpPr>
        <p:spPr>
          <a:xfrm>
            <a:off x="8478140" y="2909324"/>
            <a:ext cx="1428750" cy="1066800"/>
          </a:xfrm>
          <a:prstGeom prst="flowChartProcess">
            <a:avLst/>
          </a:prstGeom>
          <a:gradFill>
            <a:gsLst>
              <a:gs pos="0">
                <a:schemeClr val="accent2"/>
              </a:gs>
              <a:gs pos="75000">
                <a:srgbClr val="960000"/>
              </a:gs>
            </a:gsLst>
            <a:lin ang="5400000" scaled="1"/>
          </a:gradFill>
          <a:ln w="15875" cap="flat" cmpd="sng" algn="ctr">
            <a:gradFill>
              <a:gsLst>
                <a:gs pos="77000">
                  <a:schemeClr val="accent2"/>
                </a:gs>
                <a:gs pos="27000">
                  <a:srgbClr val="C00000"/>
                </a:gs>
              </a:gsLst>
              <a:lin ang="5400000" scaled="1"/>
            </a:gra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Leasehold</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rPr>
              <a:t>Mortgage</a:t>
            </a:r>
          </a:p>
        </p:txBody>
      </p:sp>
      <p:sp>
        <p:nvSpPr>
          <p:cNvPr id="26" name="Flowchart: Process 25">
            <a:extLst>
              <a:ext uri="{FF2B5EF4-FFF2-40B4-BE49-F238E27FC236}">
                <a16:creationId xmlns:a16="http://schemas.microsoft.com/office/drawing/2014/main" id="{39D86AB0-BB73-EB9E-0F95-36C46881F0D9}"/>
              </a:ext>
            </a:extLst>
          </p:cNvPr>
          <p:cNvSpPr/>
          <p:nvPr/>
        </p:nvSpPr>
        <p:spPr>
          <a:xfrm>
            <a:off x="1627190" y="4836459"/>
            <a:ext cx="1504950" cy="1000125"/>
          </a:xfrm>
          <a:prstGeom prst="flowChartProcess">
            <a:avLst/>
          </a:prstGeom>
          <a:gradFill>
            <a:gsLst>
              <a:gs pos="0">
                <a:schemeClr val="accent2"/>
              </a:gs>
              <a:gs pos="75000">
                <a:srgbClr val="960000"/>
              </a:gs>
            </a:gsLst>
            <a:lin ang="5400000" scaled="1"/>
          </a:gradFill>
          <a:ln w="15875" cap="flat" cmpd="sng" algn="ctr">
            <a:gradFill>
              <a:gsLst>
                <a:gs pos="77000">
                  <a:schemeClr val="accent2"/>
                </a:gs>
                <a:gs pos="27000">
                  <a:srgbClr val="C00000"/>
                </a:gs>
              </a:gsLst>
              <a:lin ang="5400000" scaled="1"/>
            </a:gradFill>
            <a:prstDash val="solid"/>
          </a:ln>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3600" b="0" i="0" u="none" strike="noStrike" kern="0" cap="none" spc="0" normalizeH="0" baseline="0" noProof="0" dirty="0">
                <a:ln>
                  <a:noFill/>
                </a:ln>
                <a:solidFill>
                  <a:prstClr val="white"/>
                </a:solidFill>
                <a:effectLst/>
                <a:uLnTx/>
                <a:uFillTx/>
                <a:latin typeface="Calibri" panose="020F0502020204030204"/>
                <a:ea typeface="+mn-ea"/>
                <a:cs typeface="+mn-cs"/>
              </a:rPr>
              <a:t>$</a:t>
            </a:r>
          </a:p>
        </p:txBody>
      </p:sp>
      <p:pic>
        <p:nvPicPr>
          <p:cNvPr id="3" name="Picture 2" descr="Isleta Pueblo">
            <a:extLst>
              <a:ext uri="{FF2B5EF4-FFF2-40B4-BE49-F238E27FC236}">
                <a16:creationId xmlns:a16="http://schemas.microsoft.com/office/drawing/2014/main" id="{A04E286A-E307-5A7D-25E6-8DA6D7FD9F01}"/>
              </a:ext>
            </a:extLst>
          </p:cNvPr>
          <p:cNvPicPr>
            <a:picLocks noChangeAspect="1"/>
          </p:cNvPicPr>
          <p:nvPr/>
        </p:nvPicPr>
        <p:blipFill>
          <a:blip r:embed="rId3"/>
          <a:stretch>
            <a:fillRect/>
          </a:stretch>
        </p:blipFill>
        <p:spPr>
          <a:xfrm>
            <a:off x="146803" y="277374"/>
            <a:ext cx="1971675" cy="676447"/>
          </a:xfrm>
          <a:prstGeom prst="rect">
            <a:avLst/>
          </a:prstGeom>
        </p:spPr>
      </p:pic>
      <p:sp>
        <p:nvSpPr>
          <p:cNvPr id="5" name="Arrow: Right 4">
            <a:extLst>
              <a:ext uri="{FF2B5EF4-FFF2-40B4-BE49-F238E27FC236}">
                <a16:creationId xmlns:a16="http://schemas.microsoft.com/office/drawing/2014/main" id="{3C978E83-FA7D-5285-F1AE-860F49934C23}"/>
              </a:ext>
            </a:extLst>
          </p:cNvPr>
          <p:cNvSpPr/>
          <p:nvPr/>
        </p:nvSpPr>
        <p:spPr>
          <a:xfrm>
            <a:off x="259938" y="5094428"/>
            <a:ext cx="979487" cy="484188"/>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Tree>
    <p:extLst>
      <p:ext uri="{BB962C8B-B14F-4D97-AF65-F5344CB8AC3E}">
        <p14:creationId xmlns:p14="http://schemas.microsoft.com/office/powerpoint/2010/main" val="37235559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A1072-DF9E-4C8B-B18B-526E241DD92B}"/>
              </a:ext>
            </a:extLst>
          </p:cNvPr>
          <p:cNvSpPr txBox="1">
            <a:spLocks/>
          </p:cNvSpPr>
          <p:nvPr/>
        </p:nvSpPr>
        <p:spPr>
          <a:xfrm>
            <a:off x="0" y="-121802"/>
            <a:ext cx="12192000" cy="993647"/>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38" normalizeH="0" baseline="0" noProof="0" dirty="0">
                <a:ln w="3175">
                  <a:noFill/>
                </a:ln>
                <a:solidFill>
                  <a:schemeClr val="bg1"/>
                </a:solidFill>
                <a:effectLst/>
                <a:uLnTx/>
                <a:uFillTx/>
                <a:latin typeface="Montserrat" panose="00000500000000000000" pitchFamily="2" charset="0"/>
              </a:rPr>
              <a:t>The Unique Status of Indian Trust Lands Impacts Lending</a:t>
            </a:r>
          </a:p>
        </p:txBody>
      </p:sp>
      <p:sp>
        <p:nvSpPr>
          <p:cNvPr id="3" name="Content Placeholder 2">
            <a:extLst>
              <a:ext uri="{FF2B5EF4-FFF2-40B4-BE49-F238E27FC236}">
                <a16:creationId xmlns:a16="http://schemas.microsoft.com/office/drawing/2014/main" id="{8ED974D3-0E11-3496-C03E-7D96D3ED314D}"/>
              </a:ext>
            </a:extLst>
          </p:cNvPr>
          <p:cNvSpPr txBox="1">
            <a:spLocks/>
          </p:cNvSpPr>
          <p:nvPr/>
        </p:nvSpPr>
        <p:spPr>
          <a:xfrm>
            <a:off x="1141095" y="1490970"/>
            <a:ext cx="10469880" cy="5719454"/>
          </a:xfrm>
          <a:prstGeom prst="rect">
            <a:avLst/>
          </a:prstGeom>
        </p:spPr>
        <p:txBody>
          <a:bodyPr/>
          <a:lst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Title is held by U.S. government. </a:t>
            </a:r>
          </a:p>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Lands not freely alienable</a:t>
            </a:r>
          </a:p>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Can’t encumber without federal approval – 25 CFR 84</a:t>
            </a:r>
          </a:p>
          <a:p>
            <a:pPr marL="90488" marR="0" lvl="0" indent="-90488" algn="l" defTabSz="914400" rtl="0" eaLnBrk="0" fontAlgn="base" latinLnBrk="0" hangingPunct="0">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sz="1200" b="1" i="0" u="none" strike="noStrike" kern="1200" cap="none" spc="0" normalizeH="0" baseline="0" noProof="0" dirty="0">
                <a:ln>
                  <a:noFill/>
                </a:ln>
                <a:solidFill>
                  <a:srgbClr val="333333"/>
                </a:solidFill>
                <a:effectLst/>
                <a:uLnTx/>
                <a:uFillTx/>
                <a:latin typeface="Century Gothic" panose="020B0502020202020204" pitchFamily="34" charset="0"/>
              </a:rPr>
              <a:t>§ 84.003 What types of contracts and agreements require Secretarial approval under this part?</a:t>
            </a:r>
          </a:p>
          <a:p>
            <a:pPr marL="90488" marR="0" lvl="0" indent="-90488" algn="l" defTabSz="914400" rtl="0" eaLnBrk="0" fontAlgn="base" latinLnBrk="0" hangingPunct="0">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sz="1400" b="0" i="0" u="none" strike="noStrike" kern="1200" cap="none" spc="0" normalizeH="0" baseline="0" noProof="0" dirty="0">
                <a:ln>
                  <a:noFill/>
                </a:ln>
                <a:solidFill>
                  <a:srgbClr val="333333"/>
                </a:solidFill>
                <a:effectLst/>
                <a:uLnTx/>
                <a:uFillTx/>
                <a:latin typeface="Century Gothic" panose="020B0502020202020204" pitchFamily="34" charset="0"/>
              </a:rPr>
              <a:t>Unless otherwise provided in this part, contracts and agreements entered into by an Indian tribe that </a:t>
            </a:r>
            <a:r>
              <a:rPr kumimoji="0" lang="en-US" sz="1400" b="0" i="0" u="none" strike="noStrike" kern="1200" cap="none" spc="0" normalizeH="0" baseline="0" noProof="0" dirty="0">
                <a:ln>
                  <a:noFill/>
                </a:ln>
                <a:solidFill>
                  <a:srgbClr val="0068AC"/>
                </a:solidFill>
                <a:effectLst/>
                <a:uLnTx/>
                <a:uFillTx/>
                <a:latin typeface="Century Gothic" panose="020B0502020202020204" pitchFamily="34" charset="0"/>
                <a:hlinkClick r:id="rId2"/>
              </a:rPr>
              <a:t>encumber</a:t>
            </a:r>
            <a:r>
              <a:rPr kumimoji="0" lang="en-US" sz="1400" b="0" i="0" u="none" strike="noStrike" kern="1200" cap="none" spc="0" normalizeH="0" baseline="0" noProof="0" dirty="0">
                <a:ln>
                  <a:noFill/>
                </a:ln>
                <a:solidFill>
                  <a:srgbClr val="333333"/>
                </a:solidFill>
                <a:effectLst/>
                <a:uLnTx/>
                <a:uFillTx/>
                <a:latin typeface="Century Gothic" panose="020B0502020202020204" pitchFamily="34" charset="0"/>
              </a:rPr>
              <a:t> tribal lands for a period of seven or more years require Secretarial approval under this part.</a:t>
            </a:r>
          </a:p>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Regulations at 25 CFR 162</a:t>
            </a:r>
          </a:p>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Land records held at Bureau of Indian Affairs (BIA) </a:t>
            </a:r>
          </a:p>
          <a:p>
            <a:pPr marL="200025" marR="0" lvl="1" indent="0" algn="l" defTabSz="914400" rtl="0" eaLnBrk="0" fontAlgn="base" latinLnBrk="0" hangingPunct="0">
              <a:lnSpc>
                <a:spcPct val="90000"/>
              </a:lnSpc>
              <a:spcBef>
                <a:spcPts val="200"/>
              </a:spcBef>
              <a:spcAft>
                <a:spcPts val="400"/>
              </a:spcAft>
              <a:buClrTx/>
              <a:buSzTx/>
              <a:buFont typeface="Calibri" panose="020F0502020204030204" pitchFamily="34" charset="0"/>
              <a:buNone/>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	Because U.S. is trustee of Indian Lands</a:t>
            </a:r>
          </a:p>
          <a:p>
            <a:pPr marL="200025" marR="0" lvl="1" indent="0" algn="l" defTabSz="914400" rtl="0" eaLnBrk="0" fontAlgn="base" latinLnBrk="0" hangingPunct="0">
              <a:lnSpc>
                <a:spcPct val="90000"/>
              </a:lnSpc>
              <a:spcBef>
                <a:spcPts val="200"/>
              </a:spcBef>
              <a:spcAft>
                <a:spcPts val="400"/>
              </a:spcAft>
              <a:buClrTx/>
              <a:buSzTx/>
              <a:buFont typeface="Calibri" panose="020F0502020204030204" pitchFamily="34" charset="0"/>
              <a:buNone/>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	No concept of a state records office</a:t>
            </a:r>
          </a:p>
          <a:p>
            <a:pPr marL="200025" marR="0" lvl="1" indent="0" algn="l" defTabSz="914400" rtl="0" eaLnBrk="0" fontAlgn="base" latinLnBrk="0" hangingPunct="0">
              <a:lnSpc>
                <a:spcPct val="90000"/>
              </a:lnSpc>
              <a:spcBef>
                <a:spcPts val="200"/>
              </a:spcBef>
              <a:spcAft>
                <a:spcPts val="400"/>
              </a:spcAft>
              <a:buClrTx/>
              <a:buSzTx/>
              <a:buFont typeface="Calibri" panose="020F0502020204030204" pitchFamily="34" charset="0"/>
              <a:buNone/>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		lenders/TDHEs/tribal members can’t easily file or access land records</a:t>
            </a:r>
          </a:p>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Tribes in learning phase of organizing records</a:t>
            </a:r>
          </a:p>
          <a:p>
            <a:pPr lvl="2" indent="-90488">
              <a:spcBef>
                <a:spcPts val="1200"/>
              </a:spcBef>
              <a:spcAft>
                <a:spcPts val="200"/>
              </a:spcAft>
              <a:buClrTx/>
              <a:buSzPct val="100000"/>
              <a:buFont typeface="Wingdings" panose="05000000000000000000" pitchFamily="2" charset="2"/>
              <a:buChar char="q"/>
              <a:defRPr/>
            </a:pPr>
            <a:r>
              <a:rPr lang="en-US" dirty="0">
                <a:solidFill>
                  <a:schemeClr val="tx1"/>
                </a:solidFill>
                <a:latin typeface="Century Gothic" panose="020B0502020202020204" pitchFamily="34" charset="0"/>
              </a:rPr>
              <a:t> </a:t>
            </a:r>
            <a:r>
              <a:rPr lang="en-US" sz="1800" dirty="0">
                <a:solidFill>
                  <a:schemeClr val="tx1"/>
                </a:solidFill>
                <a:latin typeface="Century Gothic" panose="020B0502020202020204" pitchFamily="34" charset="0"/>
              </a:rPr>
              <a:t>Many tribal land holders are without a written record</a:t>
            </a:r>
            <a:endPar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endParaRPr>
          </a:p>
          <a:p>
            <a:pPr lvl="1" indent="-90488">
              <a:spcBef>
                <a:spcPts val="1200"/>
              </a:spcBef>
              <a:spcAft>
                <a:spcPts val="200"/>
              </a:spcAft>
              <a:buClrTx/>
              <a:buSzPct val="100000"/>
              <a:buFont typeface="Wingdings" panose="05000000000000000000" pitchFamily="2" charset="2"/>
              <a:buChar char="q"/>
              <a:defRPr/>
            </a:pPr>
            <a:endParaRPr kumimoji="0" lang="en-US"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65796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F87FC3D-AD0A-44B0-D108-4D591E3BCD2E}"/>
              </a:ext>
            </a:extLst>
          </p:cNvPr>
          <p:cNvSpPr txBox="1"/>
          <p:nvPr/>
        </p:nvSpPr>
        <p:spPr>
          <a:xfrm>
            <a:off x="0" y="80909"/>
            <a:ext cx="12191999" cy="1077218"/>
          </a:xfrm>
          <a:prstGeom prst="rect">
            <a:avLst/>
          </a:prstGeom>
          <a:noFill/>
        </p:spPr>
        <p:txBody>
          <a:bodyPr wrap="square">
            <a:spAutoFit/>
          </a:bodyPr>
          <a:lstStyle/>
          <a:p>
            <a:pPr algn="ctr"/>
            <a:r>
              <a:rPr kumimoji="0" lang="en-US" altLang="en-US" sz="3200" b="0" i="0" u="none" strike="noStrike" kern="1200" cap="none" spc="-50" normalizeH="0" baseline="0" noProof="0" dirty="0">
                <a:ln>
                  <a:noFill/>
                </a:ln>
                <a:solidFill>
                  <a:schemeClr val="bg1"/>
                </a:solidFill>
                <a:effectLst/>
                <a:uLnTx/>
                <a:uFillTx/>
                <a:latin typeface="Montserrat" panose="00000500000000000000" pitchFamily="2" charset="0"/>
                <a:ea typeface="+mj-ea"/>
              </a:rPr>
              <a:t>Who’s Lending on Indian Trust Lands? </a:t>
            </a:r>
            <a:br>
              <a:rPr kumimoji="0" lang="en-US" altLang="en-US" sz="3200" b="0" i="0" u="none" strike="noStrike" kern="1200" cap="none" spc="-50" normalizeH="0" baseline="0" noProof="0" dirty="0">
                <a:ln>
                  <a:noFill/>
                </a:ln>
                <a:solidFill>
                  <a:schemeClr val="bg1"/>
                </a:solidFill>
                <a:effectLst/>
                <a:uLnTx/>
                <a:uFillTx/>
                <a:latin typeface="Montserrat" panose="00000500000000000000" pitchFamily="2" charset="0"/>
                <a:ea typeface="+mj-ea"/>
              </a:rPr>
            </a:br>
            <a:r>
              <a:rPr kumimoji="0" lang="en-US" altLang="en-US" sz="3200" b="0" i="0" u="none" strike="noStrike" kern="1200" cap="none" spc="-50" normalizeH="0" baseline="0" noProof="0" dirty="0">
                <a:ln>
                  <a:noFill/>
                </a:ln>
                <a:solidFill>
                  <a:schemeClr val="bg1"/>
                </a:solidFill>
                <a:effectLst/>
                <a:uLnTx/>
                <a:uFillTx/>
                <a:latin typeface="Montserrat" panose="00000500000000000000" pitchFamily="2" charset="0"/>
                <a:ea typeface="+mj-ea"/>
              </a:rPr>
              <a:t>Available Home Loan Products in Indian Country</a:t>
            </a:r>
            <a:endParaRPr lang="en-US" sz="3200" dirty="0">
              <a:latin typeface="Montserrat" panose="00000500000000000000" pitchFamily="2" charset="0"/>
            </a:endParaRPr>
          </a:p>
        </p:txBody>
      </p:sp>
      <p:cxnSp>
        <p:nvCxnSpPr>
          <p:cNvPr id="4" name="Straight Connector 3">
            <a:extLst>
              <a:ext uri="{FF2B5EF4-FFF2-40B4-BE49-F238E27FC236}">
                <a16:creationId xmlns:a16="http://schemas.microsoft.com/office/drawing/2014/main" id="{11773CF6-0482-950F-39F8-7E2409DAA530}"/>
              </a:ext>
            </a:extLst>
          </p:cNvPr>
          <p:cNvCxnSpPr>
            <a:cxnSpLocks/>
          </p:cNvCxnSpPr>
          <p:nvPr/>
        </p:nvCxnSpPr>
        <p:spPr>
          <a:xfrm>
            <a:off x="1219737" y="1388661"/>
            <a:ext cx="9752527" cy="0"/>
          </a:xfrm>
          <a:prstGeom prst="line">
            <a:avLst/>
          </a:prstGeom>
          <a:ln w="73025">
            <a:solidFill>
              <a:srgbClr val="F1E5CB"/>
            </a:solidFill>
          </a:ln>
          <a:effectLst>
            <a:outerShdw blurRad="50800" dist="50800" dir="5400000" algn="ctr" rotWithShape="0">
              <a:srgbClr val="000000">
                <a:alpha val="0"/>
              </a:srgbClr>
            </a:outerShdw>
          </a:effectLst>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F0F66E81-01B6-ED66-0E70-BF3AF588D025}"/>
              </a:ext>
            </a:extLst>
          </p:cNvPr>
          <p:cNvSpPr txBox="1"/>
          <p:nvPr/>
        </p:nvSpPr>
        <p:spPr>
          <a:xfrm>
            <a:off x="866775" y="1698758"/>
            <a:ext cx="9561909" cy="4284827"/>
          </a:xfrm>
          <a:prstGeom prst="rect">
            <a:avLst/>
          </a:prstGeom>
          <a:noFill/>
        </p:spPr>
        <p:txBody>
          <a:bodyPr wrap="square">
            <a:spAutoFit/>
          </a:bodyPr>
          <a:lstStyle/>
          <a:p>
            <a:pPr marL="971550" lvl="1" indent="-514350" fontAlgn="base">
              <a:lnSpc>
                <a:spcPct val="150000"/>
              </a:lnSpc>
              <a:spcBef>
                <a:spcPts val="200"/>
              </a:spcBef>
              <a:spcAft>
                <a:spcPts val="400"/>
              </a:spcAft>
              <a:buClr>
                <a:schemeClr val="accent2">
                  <a:lumMod val="75000"/>
                </a:schemeClr>
              </a:buClr>
              <a:buFont typeface="Wingdings" panose="05000000000000000000" pitchFamily="2" charset="2"/>
              <a:buChar char="ü"/>
              <a:defRPr/>
            </a:pPr>
            <a:r>
              <a:rPr lang="en-US" altLang="en-US" sz="2400" b="0" dirty="0">
                <a:latin typeface="Century Gothic" panose="020B0502020202020204" pitchFamily="34" charset="0"/>
              </a:rPr>
              <a:t>HUD Section 184 Indian Loan Guaranteed Program</a:t>
            </a:r>
          </a:p>
          <a:p>
            <a:pPr marL="971550" lvl="1" indent="-514350" fontAlgn="base">
              <a:lnSpc>
                <a:spcPct val="150000"/>
              </a:lnSpc>
              <a:spcBef>
                <a:spcPts val="200"/>
              </a:spcBef>
              <a:spcAft>
                <a:spcPts val="400"/>
              </a:spcAft>
              <a:buClr>
                <a:schemeClr val="accent2">
                  <a:lumMod val="75000"/>
                </a:schemeClr>
              </a:buClr>
              <a:buFont typeface="Wingdings" panose="05000000000000000000" pitchFamily="2" charset="2"/>
              <a:buChar char="ü"/>
              <a:defRPr/>
            </a:pPr>
            <a:r>
              <a:rPr lang="en-US" altLang="en-US" sz="2400" b="0" dirty="0">
                <a:latin typeface="Century Gothic" panose="020B0502020202020204" pitchFamily="34" charset="0"/>
              </a:rPr>
              <a:t>VA Native American Direct Loan Program</a:t>
            </a:r>
          </a:p>
          <a:p>
            <a:pPr marL="971550" lvl="1" indent="-514350" fontAlgn="base">
              <a:lnSpc>
                <a:spcPct val="150000"/>
              </a:lnSpc>
              <a:spcBef>
                <a:spcPts val="200"/>
              </a:spcBef>
              <a:spcAft>
                <a:spcPts val="400"/>
              </a:spcAft>
              <a:buClr>
                <a:schemeClr val="accent2">
                  <a:lumMod val="75000"/>
                </a:schemeClr>
              </a:buClr>
              <a:buFont typeface="Wingdings" panose="05000000000000000000" pitchFamily="2" charset="2"/>
              <a:buChar char="ü"/>
              <a:defRPr/>
            </a:pPr>
            <a:r>
              <a:rPr lang="en-US" altLang="en-US" sz="2400" b="0" dirty="0">
                <a:latin typeface="Century Gothic" panose="020B0502020202020204" pitchFamily="34" charset="0"/>
              </a:rPr>
              <a:t>USDA Loan Program</a:t>
            </a:r>
          </a:p>
          <a:p>
            <a:pPr marL="971550" lvl="1" indent="-514350" fontAlgn="base">
              <a:lnSpc>
                <a:spcPct val="150000"/>
              </a:lnSpc>
              <a:spcBef>
                <a:spcPts val="200"/>
              </a:spcBef>
              <a:spcAft>
                <a:spcPts val="400"/>
              </a:spcAft>
              <a:buClr>
                <a:schemeClr val="accent2">
                  <a:lumMod val="75000"/>
                </a:schemeClr>
              </a:buClr>
              <a:buFont typeface="Wingdings" panose="05000000000000000000" pitchFamily="2" charset="2"/>
              <a:buChar char="ü"/>
              <a:defRPr/>
            </a:pPr>
            <a:r>
              <a:rPr lang="en-US" altLang="en-US" sz="2400" b="0" dirty="0">
                <a:latin typeface="Century Gothic" panose="020B0502020202020204" pitchFamily="34" charset="0"/>
              </a:rPr>
              <a:t>Native CDFIs</a:t>
            </a:r>
          </a:p>
          <a:p>
            <a:pPr marL="971550" lvl="1" indent="-514350" fontAlgn="base">
              <a:lnSpc>
                <a:spcPct val="150000"/>
              </a:lnSpc>
              <a:spcBef>
                <a:spcPts val="200"/>
              </a:spcBef>
              <a:spcAft>
                <a:spcPts val="400"/>
              </a:spcAft>
              <a:buClr>
                <a:schemeClr val="accent2">
                  <a:lumMod val="75000"/>
                </a:schemeClr>
              </a:buClr>
              <a:buFont typeface="Wingdings" panose="05000000000000000000" pitchFamily="2" charset="2"/>
              <a:buChar char="ü"/>
              <a:defRPr/>
            </a:pPr>
            <a:r>
              <a:rPr lang="en-US" altLang="en-US" sz="2400" b="0" dirty="0">
                <a:latin typeface="Century Gothic" panose="020B0502020202020204" pitchFamily="34" charset="0"/>
              </a:rPr>
              <a:t>Conventional Lenders (Fannie Mae  &amp; Freddie Mac Loan Products)</a:t>
            </a:r>
          </a:p>
          <a:p>
            <a:pPr marL="971550" lvl="1" indent="-514350" fontAlgn="base">
              <a:lnSpc>
                <a:spcPct val="150000"/>
              </a:lnSpc>
              <a:spcBef>
                <a:spcPts val="200"/>
              </a:spcBef>
              <a:spcAft>
                <a:spcPts val="400"/>
              </a:spcAft>
              <a:buClr>
                <a:schemeClr val="accent2">
                  <a:lumMod val="75000"/>
                </a:schemeClr>
              </a:buClr>
              <a:buFont typeface="Wingdings" panose="05000000000000000000" pitchFamily="2" charset="2"/>
              <a:buChar char="ü"/>
              <a:defRPr/>
            </a:pPr>
            <a:r>
              <a:rPr lang="en-US" altLang="en-US" sz="2400" b="0" dirty="0">
                <a:latin typeface="Century Gothic" panose="020B0502020202020204" pitchFamily="34" charset="0"/>
              </a:rPr>
              <a:t>Tribally Designated Housing Entities</a:t>
            </a:r>
          </a:p>
        </p:txBody>
      </p:sp>
    </p:spTree>
    <p:extLst>
      <p:ext uri="{BB962C8B-B14F-4D97-AF65-F5344CB8AC3E}">
        <p14:creationId xmlns:p14="http://schemas.microsoft.com/office/powerpoint/2010/main" val="2728559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05B450A-A878-EB68-CC8B-5EB0990A28E8}"/>
              </a:ext>
            </a:extLst>
          </p:cNvPr>
          <p:cNvSpPr txBox="1">
            <a:spLocks/>
          </p:cNvSpPr>
          <p:nvPr/>
        </p:nvSpPr>
        <p:spPr>
          <a:xfrm>
            <a:off x="0" y="-85725"/>
            <a:ext cx="12192000" cy="144938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tx1"/>
                </a:solidFill>
                <a:latin typeface="Raleway ExtraBold" panose="020B0003030101060003" pitchFamily="34" charset="0"/>
                <a:ea typeface="+mj-ea"/>
                <a:cs typeface="+mj-cs"/>
              </a:defRPr>
            </a:lvl1pPr>
          </a:lstStyle>
          <a:p>
            <a:pPr algn="ctr">
              <a:defRPr/>
            </a:pPr>
            <a:r>
              <a:rPr lang="en-US" sz="4000" b="0" dirty="0">
                <a:solidFill>
                  <a:schemeClr val="bg1"/>
                </a:solidFill>
                <a:latin typeface="Montserrat" panose="00000500000000000000" pitchFamily="2" charset="0"/>
              </a:rPr>
              <a:t>Data – Indian Homeowners</a:t>
            </a:r>
          </a:p>
        </p:txBody>
      </p:sp>
      <p:sp>
        <p:nvSpPr>
          <p:cNvPr id="9" name="Content Placeholder 2">
            <a:extLst>
              <a:ext uri="{FF2B5EF4-FFF2-40B4-BE49-F238E27FC236}">
                <a16:creationId xmlns:a16="http://schemas.microsoft.com/office/drawing/2014/main" id="{141E7A52-0E11-BED4-2F20-7C3B25E8CA01}"/>
              </a:ext>
            </a:extLst>
          </p:cNvPr>
          <p:cNvSpPr txBox="1">
            <a:spLocks noChangeArrowheads="1"/>
          </p:cNvSpPr>
          <p:nvPr/>
        </p:nvSpPr>
        <p:spPr bwMode="auto">
          <a:xfrm>
            <a:off x="685292" y="1827213"/>
            <a:ext cx="10821416" cy="454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90488" indent="-90488">
              <a:lnSpc>
                <a:spcPct val="90000"/>
              </a:lnSpc>
              <a:spcBef>
                <a:spcPts val="1200"/>
              </a:spcBef>
              <a:spcAft>
                <a:spcPts val="200"/>
              </a:spcAft>
              <a:buClr>
                <a:schemeClr val="accent1"/>
              </a:buClr>
              <a:buSzPct val="100000"/>
              <a:buFont typeface="Calibri" panose="020F0502020204030204" pitchFamily="34" charset="0"/>
              <a:buChar char=" "/>
              <a:defRPr sz="2000">
                <a:solidFill>
                  <a:srgbClr val="404040"/>
                </a:solidFill>
                <a:latin typeface="Calibri" panose="020F0502020204030204" pitchFamily="34" charset="0"/>
              </a:defRPr>
            </a:lvl1pPr>
            <a:lvl2pPr marL="382588" indent="-182563">
              <a:lnSpc>
                <a:spcPct val="90000"/>
              </a:lnSpc>
              <a:spcBef>
                <a:spcPts val="200"/>
              </a:spcBef>
              <a:spcAft>
                <a:spcPts val="400"/>
              </a:spcAft>
              <a:buClr>
                <a:schemeClr val="accent1"/>
              </a:buClr>
              <a:buFont typeface="Calibri" panose="020F0502020204030204" pitchFamily="34" charset="0"/>
              <a:buChar char="◦"/>
              <a:defRPr>
                <a:solidFill>
                  <a:srgbClr val="404040"/>
                </a:solidFill>
                <a:latin typeface="Calibri" panose="020F0502020204030204" pitchFamily="34" charset="0"/>
              </a:defRPr>
            </a:lvl2pPr>
            <a:lvl3pPr marL="566738"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3pPr>
            <a:lvl4pPr marL="749300"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4pPr>
            <a:lvl5pPr marL="931863"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5pPr>
            <a:lvl6pPr marL="13890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6pPr>
            <a:lvl7pPr marL="18462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7pPr>
            <a:lvl8pPr marL="23034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8pPr>
            <a:lvl9pPr marL="27606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9pPr>
          </a:lstStyle>
          <a:p>
            <a:pPr defTabSz="914400" eaLnBrk="1" hangingPunct="1">
              <a:buClrTx/>
              <a:buFont typeface="Wingdings" panose="05000000000000000000" pitchFamily="2" charset="2"/>
              <a:buChar char="§"/>
            </a:pPr>
            <a:r>
              <a:rPr lang="en-US" altLang="en-US" dirty="0">
                <a:solidFill>
                  <a:schemeClr val="tx1"/>
                </a:solidFill>
              </a:rPr>
              <a:t> </a:t>
            </a:r>
            <a:r>
              <a:rPr lang="en-US" altLang="en-US" sz="2400" dirty="0">
                <a:solidFill>
                  <a:schemeClr val="tx1"/>
                </a:solidFill>
                <a:latin typeface="Century Gothic" panose="020B0502020202020204" pitchFamily="34" charset="0"/>
              </a:rPr>
              <a:t>574 federally recognized tribes</a:t>
            </a:r>
          </a:p>
          <a:p>
            <a:pPr defTabSz="914400" eaLnBrk="1" hangingPunct="1">
              <a:buClrTx/>
              <a:buFont typeface="Wingdings" panose="05000000000000000000" pitchFamily="2" charset="2"/>
              <a:buChar char="§"/>
            </a:pPr>
            <a:r>
              <a:rPr lang="en-US" altLang="en-US" sz="2400" dirty="0">
                <a:solidFill>
                  <a:schemeClr val="tx1"/>
                </a:solidFill>
                <a:latin typeface="Century Gothic" panose="020B0502020202020204" pitchFamily="34" charset="0"/>
              </a:rPr>
              <a:t>23 tribes in NM – 19 Pueblos, Navajo, 3 Apache tribes</a:t>
            </a:r>
          </a:p>
          <a:p>
            <a:pPr defTabSz="914400" eaLnBrk="1" hangingPunct="1">
              <a:buClrTx/>
              <a:buFont typeface="Wingdings" panose="05000000000000000000" pitchFamily="2" charset="2"/>
              <a:buChar char="§"/>
            </a:pPr>
            <a:r>
              <a:rPr lang="en-US" altLang="en-US" sz="2400" dirty="0">
                <a:solidFill>
                  <a:schemeClr val="tx1"/>
                </a:solidFill>
                <a:latin typeface="Century Gothic" panose="020B0502020202020204" pitchFamily="34" charset="0"/>
              </a:rPr>
              <a:t>Majority of our lands are held in trust by the U.S. government</a:t>
            </a:r>
          </a:p>
          <a:p>
            <a:pPr defTabSz="914400" eaLnBrk="1" hangingPunct="1">
              <a:buClrTx/>
              <a:buFont typeface="Wingdings" panose="05000000000000000000" pitchFamily="2" charset="2"/>
              <a:buChar char="§"/>
            </a:pPr>
            <a:r>
              <a:rPr lang="en-US" altLang="en-US" sz="2400" dirty="0">
                <a:solidFill>
                  <a:schemeClr val="tx1"/>
                </a:solidFill>
                <a:latin typeface="Century Gothic" panose="020B0502020202020204" pitchFamily="34" charset="0"/>
              </a:rPr>
              <a:t> 51.6% of Native Americans are homeowners, compared to 70.5% of Anglo Americans. 	2020 US Census</a:t>
            </a:r>
          </a:p>
          <a:p>
            <a:pPr defTabSz="914400" eaLnBrk="1" hangingPunct="1">
              <a:buClrTx/>
              <a:buFont typeface="Wingdings" panose="05000000000000000000" pitchFamily="2" charset="2"/>
              <a:buChar char="§"/>
            </a:pPr>
            <a:r>
              <a:rPr lang="en-US" altLang="en-US" sz="2400" dirty="0">
                <a:solidFill>
                  <a:schemeClr val="tx1"/>
                </a:solidFill>
                <a:latin typeface="Century Gothic" panose="020B0502020202020204" pitchFamily="34" charset="0"/>
              </a:rPr>
              <a:t>A large part of Native American homeowners are in a lease to purchase arrangement with their tribal housing departments/entities.</a:t>
            </a:r>
          </a:p>
          <a:p>
            <a:pPr defTabSz="914400" eaLnBrk="1" hangingPunct="1">
              <a:buClrTx/>
              <a:buFont typeface="Wingdings" panose="05000000000000000000" pitchFamily="2" charset="2"/>
              <a:buChar char="§"/>
            </a:pPr>
            <a:r>
              <a:rPr lang="en-US" altLang="en-US" sz="2400" dirty="0">
                <a:solidFill>
                  <a:schemeClr val="tx1"/>
                </a:solidFill>
                <a:latin typeface="Century Gothic" panose="020B0502020202020204" pitchFamily="34" charset="0"/>
              </a:rPr>
              <a:t>Native Americans having to leave their homelands to own a home is creating a brain drain on Indian reservations, and a loss of culture</a:t>
            </a:r>
          </a:p>
        </p:txBody>
      </p:sp>
    </p:spTree>
    <p:extLst>
      <p:ext uri="{BB962C8B-B14F-4D97-AF65-F5344CB8AC3E}">
        <p14:creationId xmlns:p14="http://schemas.microsoft.com/office/powerpoint/2010/main" val="723731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AAB85F-EA7F-7A15-6D93-4424C55EE61C}"/>
              </a:ext>
            </a:extLst>
          </p:cNvPr>
          <p:cNvSpPr>
            <a:spLocks noGrp="1"/>
          </p:cNvSpPr>
          <p:nvPr>
            <p:ph type="title" idx="4294967295"/>
          </p:nvPr>
        </p:nvSpPr>
        <p:spPr>
          <a:xfrm>
            <a:off x="0" y="0"/>
            <a:ext cx="12192000" cy="1325563"/>
          </a:xfrm>
        </p:spPr>
        <p:txBody>
          <a:bodyPr>
            <a:normAutofit/>
          </a:bodyPr>
          <a:lstStyle/>
          <a:p>
            <a:pPr algn="ctr"/>
            <a:r>
              <a:rPr lang="en-US" sz="4000" b="0" dirty="0">
                <a:solidFill>
                  <a:schemeClr val="bg1"/>
                </a:solidFill>
                <a:latin typeface="Montserrat" panose="00000500000000000000" pitchFamily="2" charset="0"/>
              </a:rPr>
              <a:t>Building the Legal Infrastructure</a:t>
            </a:r>
          </a:p>
        </p:txBody>
      </p:sp>
      <p:sp>
        <p:nvSpPr>
          <p:cNvPr id="5" name="Content Placeholder 4">
            <a:extLst>
              <a:ext uri="{FF2B5EF4-FFF2-40B4-BE49-F238E27FC236}">
                <a16:creationId xmlns:a16="http://schemas.microsoft.com/office/drawing/2014/main" id="{A1C48065-B5B1-F535-D8E4-F0F6A88C346E}"/>
              </a:ext>
            </a:extLst>
          </p:cNvPr>
          <p:cNvSpPr>
            <a:spLocks noGrp="1"/>
          </p:cNvSpPr>
          <p:nvPr>
            <p:ph idx="4294967295"/>
          </p:nvPr>
        </p:nvSpPr>
        <p:spPr>
          <a:xfrm>
            <a:off x="838200" y="1739900"/>
            <a:ext cx="10515600" cy="4594225"/>
          </a:xfrm>
        </p:spPr>
        <p:txBody>
          <a:bodyPr/>
          <a:lstStyle/>
          <a:p>
            <a:r>
              <a:rPr lang="en-US" b="0" dirty="0">
                <a:latin typeface="Century Gothic" panose="020B0502020202020204" pitchFamily="34" charset="0"/>
              </a:rPr>
              <a:t>Mortgage laws</a:t>
            </a:r>
          </a:p>
          <a:p>
            <a:pPr marL="0" indent="0">
              <a:buNone/>
            </a:pPr>
            <a:endParaRPr lang="en-US" b="0" dirty="0">
              <a:latin typeface="Century Gothic" panose="020B0502020202020204" pitchFamily="34" charset="0"/>
            </a:endParaRPr>
          </a:p>
          <a:p>
            <a:r>
              <a:rPr lang="en-US" b="0" dirty="0">
                <a:latin typeface="Century Gothic" panose="020B0502020202020204" pitchFamily="34" charset="0"/>
              </a:rPr>
              <a:t>MOU/MOA</a:t>
            </a:r>
          </a:p>
          <a:p>
            <a:pPr lvl="1"/>
            <a:r>
              <a:rPr lang="en-US" b="0" dirty="0">
                <a:latin typeface="Century Gothic" panose="020B0502020202020204" pitchFamily="34" charset="0"/>
              </a:rPr>
              <a:t>with each federal lending/guarantor agency – USDA, VA, HUD, FNMA, Freddie Mac</a:t>
            </a:r>
          </a:p>
          <a:p>
            <a:pPr marL="0" indent="0">
              <a:buNone/>
            </a:pPr>
            <a:endParaRPr lang="en-US" b="0" dirty="0">
              <a:latin typeface="Century Gothic" panose="020B0502020202020204" pitchFamily="34" charset="0"/>
            </a:endParaRPr>
          </a:p>
          <a:p>
            <a:r>
              <a:rPr lang="en-US" b="0" dirty="0">
                <a:latin typeface="Century Gothic" panose="020B0502020202020204" pitchFamily="34" charset="0"/>
              </a:rPr>
              <a:t>Residential Lease form </a:t>
            </a:r>
          </a:p>
          <a:p>
            <a:pPr lvl="1"/>
            <a:r>
              <a:rPr lang="en-US" b="0" dirty="0">
                <a:latin typeface="Century Gothic" panose="020B0502020202020204" pitchFamily="34" charset="0"/>
              </a:rPr>
              <a:t>approved by each lending/guarantor agency. </a:t>
            </a:r>
          </a:p>
        </p:txBody>
      </p:sp>
    </p:spTree>
    <p:extLst>
      <p:ext uri="{BB962C8B-B14F-4D97-AF65-F5344CB8AC3E}">
        <p14:creationId xmlns:p14="http://schemas.microsoft.com/office/powerpoint/2010/main" val="3446274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a:extLst>
              <a:ext uri="{FF2B5EF4-FFF2-40B4-BE49-F238E27FC236}">
                <a16:creationId xmlns:a16="http://schemas.microsoft.com/office/drawing/2014/main" id="{FB7AA692-D429-AFD6-EB4C-F969D0A5E981}"/>
              </a:ext>
            </a:extLst>
          </p:cNvPr>
          <p:cNvSpPr>
            <a:spLocks noGrp="1"/>
          </p:cNvSpPr>
          <p:nvPr>
            <p:ph type="title" idx="4294967295"/>
          </p:nvPr>
        </p:nvSpPr>
        <p:spPr>
          <a:xfrm>
            <a:off x="2324100" y="265112"/>
            <a:ext cx="7543800" cy="779462"/>
          </a:xfrm>
        </p:spPr>
        <p:txBody>
          <a:bodyPr>
            <a:normAutofit/>
          </a:bodyPr>
          <a:lstStyle/>
          <a:p>
            <a:pPr algn="ctr">
              <a:defRPr/>
            </a:pPr>
            <a:r>
              <a:rPr lang="en-US" altLang="en-US" sz="4000" b="0" dirty="0">
                <a:solidFill>
                  <a:schemeClr val="bg1"/>
                </a:solidFill>
                <a:latin typeface="Century Gothic" panose="020B0502020202020204" pitchFamily="34" charset="0"/>
              </a:rPr>
              <a:t>Lender Requirements</a:t>
            </a:r>
          </a:p>
        </p:txBody>
      </p:sp>
      <p:sp>
        <p:nvSpPr>
          <p:cNvPr id="11267" name="Content Placeholder 2">
            <a:extLst>
              <a:ext uri="{FF2B5EF4-FFF2-40B4-BE49-F238E27FC236}">
                <a16:creationId xmlns:a16="http://schemas.microsoft.com/office/drawing/2014/main" id="{A3D9BB56-D2FC-11FD-E44F-EDC6E2E3ED0A}"/>
              </a:ext>
            </a:extLst>
          </p:cNvPr>
          <p:cNvSpPr>
            <a:spLocks noGrp="1"/>
          </p:cNvSpPr>
          <p:nvPr>
            <p:ph idx="4294967295"/>
          </p:nvPr>
        </p:nvSpPr>
        <p:spPr>
          <a:xfrm>
            <a:off x="542925" y="1466850"/>
            <a:ext cx="11106150" cy="5192713"/>
          </a:xfrm>
        </p:spPr>
        <p:txBody>
          <a:bodyPr rtlCol="0">
            <a:normAutofit lnSpcReduction="10000"/>
          </a:bodyPr>
          <a:lstStyle/>
          <a:p>
            <a:pPr marL="91440" indent="-91440">
              <a:defRPr/>
            </a:pPr>
            <a:r>
              <a:rPr lang="en-US" b="0" dirty="0">
                <a:solidFill>
                  <a:schemeClr val="tx1">
                    <a:lumMod val="75000"/>
                    <a:lumOff val="25000"/>
                  </a:schemeClr>
                </a:solidFill>
                <a:latin typeface="Century Gothic" panose="020B0502020202020204" pitchFamily="34" charset="0"/>
              </a:rPr>
              <a:t>Lenders/fed agencies require the following before it will approve a loan on tribal trust lands:</a:t>
            </a:r>
          </a:p>
          <a:p>
            <a:pPr marL="91440" indent="-91440">
              <a:defRPr/>
            </a:pPr>
            <a:endParaRPr lang="en-US" b="0" dirty="0">
              <a:solidFill>
                <a:schemeClr val="tx1">
                  <a:lumMod val="75000"/>
                  <a:lumOff val="25000"/>
                </a:schemeClr>
              </a:solidFill>
              <a:latin typeface="Century Gothic" panose="020B0502020202020204" pitchFamily="34" charset="0"/>
            </a:endParaRPr>
          </a:p>
          <a:p>
            <a:pPr marL="776288" lvl="1" indent="-457200">
              <a:buFont typeface="+mj-lt"/>
              <a:buAutoNum type="arabicPeriod"/>
              <a:defRPr/>
            </a:pPr>
            <a:r>
              <a:rPr lang="en-US" b="0" dirty="0">
                <a:solidFill>
                  <a:schemeClr val="tx1">
                    <a:lumMod val="75000"/>
                    <a:lumOff val="25000"/>
                  </a:schemeClr>
                </a:solidFill>
                <a:latin typeface="Century Gothic" panose="020B0502020202020204" pitchFamily="34" charset="0"/>
              </a:rPr>
              <a:t>Tribal </a:t>
            </a:r>
            <a:r>
              <a:rPr lang="en-US" b="0" u="sng" dirty="0">
                <a:solidFill>
                  <a:schemeClr val="tx1">
                    <a:lumMod val="75000"/>
                    <a:lumOff val="25000"/>
                  </a:schemeClr>
                </a:solidFill>
                <a:latin typeface="Century Gothic" panose="020B0502020202020204" pitchFamily="34" charset="0"/>
              </a:rPr>
              <a:t>mortgage law or a</a:t>
            </a:r>
            <a:r>
              <a:rPr lang="en-US" b="0" dirty="0">
                <a:solidFill>
                  <a:schemeClr val="tx1">
                    <a:lumMod val="75000"/>
                    <a:lumOff val="25000"/>
                  </a:schemeClr>
                </a:solidFill>
                <a:latin typeface="Century Gothic" panose="020B0502020202020204" pitchFamily="34" charset="0"/>
              </a:rPr>
              <a:t>doption of state mortgage laws</a:t>
            </a:r>
          </a:p>
          <a:p>
            <a:pPr marL="776288" lvl="1" indent="-457200">
              <a:buFont typeface="+mj-lt"/>
              <a:buAutoNum type="arabicPeriod"/>
              <a:defRPr/>
            </a:pPr>
            <a:endParaRPr lang="en-US" b="0" dirty="0">
              <a:solidFill>
                <a:schemeClr val="tx1">
                  <a:lumMod val="75000"/>
                  <a:lumOff val="25000"/>
                </a:schemeClr>
              </a:solidFill>
              <a:latin typeface="Century Gothic" panose="020B0502020202020204" pitchFamily="34" charset="0"/>
            </a:endParaRPr>
          </a:p>
          <a:p>
            <a:pPr marL="776288" lvl="1" indent="-457200">
              <a:buFont typeface="+mj-lt"/>
              <a:buAutoNum type="arabicPeriod"/>
              <a:defRPr/>
            </a:pPr>
            <a:r>
              <a:rPr lang="en-US" b="0" dirty="0">
                <a:solidFill>
                  <a:schemeClr val="tx1">
                    <a:lumMod val="75000"/>
                    <a:lumOff val="25000"/>
                  </a:schemeClr>
                </a:solidFill>
                <a:latin typeface="Century Gothic" panose="020B0502020202020204" pitchFamily="34" charset="0"/>
              </a:rPr>
              <a:t>R</a:t>
            </a:r>
            <a:r>
              <a:rPr lang="en-US" b="0" u="sng" dirty="0">
                <a:solidFill>
                  <a:schemeClr val="tx1">
                    <a:lumMod val="75000"/>
                    <a:lumOff val="25000"/>
                  </a:schemeClr>
                </a:solidFill>
                <a:latin typeface="Century Gothic" panose="020B0502020202020204" pitchFamily="34" charset="0"/>
              </a:rPr>
              <a:t>esidential lease </a:t>
            </a:r>
            <a:r>
              <a:rPr lang="en-US" b="0" dirty="0">
                <a:solidFill>
                  <a:schemeClr val="tx1">
                    <a:lumMod val="75000"/>
                    <a:lumOff val="25000"/>
                  </a:schemeClr>
                </a:solidFill>
                <a:latin typeface="Century Gothic" panose="020B0502020202020204" pitchFamily="34" charset="0"/>
              </a:rPr>
              <a:t>form</a:t>
            </a:r>
          </a:p>
          <a:p>
            <a:pPr marL="776288" lvl="1" indent="-457200">
              <a:buFont typeface="+mj-lt"/>
              <a:buAutoNum type="arabicPeriod"/>
              <a:defRPr/>
            </a:pPr>
            <a:endParaRPr lang="en-US" b="0" dirty="0">
              <a:solidFill>
                <a:schemeClr val="tx1">
                  <a:lumMod val="75000"/>
                  <a:lumOff val="25000"/>
                </a:schemeClr>
              </a:solidFill>
              <a:latin typeface="Century Gothic" panose="020B0502020202020204" pitchFamily="34" charset="0"/>
            </a:endParaRPr>
          </a:p>
          <a:p>
            <a:pPr marL="776288" lvl="1" indent="-457200">
              <a:buFont typeface="+mj-lt"/>
              <a:buAutoNum type="arabicPeriod"/>
              <a:defRPr/>
            </a:pPr>
            <a:r>
              <a:rPr lang="en-US" b="0" dirty="0">
                <a:solidFill>
                  <a:schemeClr val="tx1">
                    <a:lumMod val="75000"/>
                    <a:lumOff val="25000"/>
                  </a:schemeClr>
                </a:solidFill>
                <a:latin typeface="Century Gothic" panose="020B0502020202020204" pitchFamily="34" charset="0"/>
              </a:rPr>
              <a:t>Tribal Council </a:t>
            </a:r>
            <a:r>
              <a:rPr lang="en-US" b="0" u="sng" dirty="0">
                <a:solidFill>
                  <a:schemeClr val="tx1">
                    <a:lumMod val="75000"/>
                    <a:lumOff val="25000"/>
                  </a:schemeClr>
                </a:solidFill>
                <a:latin typeface="Century Gothic" panose="020B0502020202020204" pitchFamily="34" charset="0"/>
              </a:rPr>
              <a:t>resolution  </a:t>
            </a:r>
            <a:r>
              <a:rPr lang="en-US" b="0" dirty="0">
                <a:solidFill>
                  <a:schemeClr val="tx1">
                    <a:lumMod val="75000"/>
                    <a:lumOff val="25000"/>
                  </a:schemeClr>
                </a:solidFill>
                <a:latin typeface="Century Gothic" panose="020B0502020202020204" pitchFamily="34" charset="0"/>
              </a:rPr>
              <a:t>approving implementation of the federal agency’s Program or </a:t>
            </a:r>
            <a:r>
              <a:rPr lang="en-US" b="0" u="sng" dirty="0">
                <a:solidFill>
                  <a:schemeClr val="tx1">
                    <a:lumMod val="75000"/>
                    <a:lumOff val="25000"/>
                  </a:schemeClr>
                </a:solidFill>
                <a:latin typeface="Century Gothic" panose="020B0502020202020204" pitchFamily="34" charset="0"/>
              </a:rPr>
              <a:t>MOA</a:t>
            </a:r>
            <a:r>
              <a:rPr lang="en-US" b="0" dirty="0">
                <a:solidFill>
                  <a:schemeClr val="tx1">
                    <a:lumMod val="75000"/>
                    <a:lumOff val="25000"/>
                  </a:schemeClr>
                </a:solidFill>
                <a:latin typeface="Century Gothic" panose="020B0502020202020204" pitchFamily="34" charset="0"/>
              </a:rPr>
              <a:t> with federal agency</a:t>
            </a:r>
          </a:p>
          <a:p>
            <a:pPr marL="776288" lvl="1" indent="-457200">
              <a:buFont typeface="+mj-lt"/>
              <a:buAutoNum type="arabicPeriod"/>
              <a:defRPr/>
            </a:pPr>
            <a:endParaRPr lang="en-US" b="0" u="sng" dirty="0">
              <a:solidFill>
                <a:schemeClr val="tx1">
                  <a:lumMod val="75000"/>
                  <a:lumOff val="25000"/>
                </a:schemeClr>
              </a:solidFill>
              <a:latin typeface="Century Gothic" panose="020B0502020202020204" pitchFamily="34" charset="0"/>
            </a:endParaRPr>
          </a:p>
          <a:p>
            <a:pPr marL="776288" lvl="1" indent="-457200">
              <a:buFont typeface="+mj-lt"/>
              <a:buAutoNum type="arabicPeriod"/>
              <a:defRPr/>
            </a:pPr>
            <a:r>
              <a:rPr lang="en-US" b="0" u="sng" dirty="0">
                <a:solidFill>
                  <a:schemeClr val="tx1">
                    <a:lumMod val="75000"/>
                    <a:lumOff val="25000"/>
                  </a:schemeClr>
                </a:solidFill>
                <a:latin typeface="Century Gothic" panose="020B0502020202020204" pitchFamily="34" charset="0"/>
              </a:rPr>
              <a:t>Certification</a:t>
            </a:r>
            <a:r>
              <a:rPr lang="en-US" b="0" dirty="0">
                <a:solidFill>
                  <a:schemeClr val="tx1">
                    <a:lumMod val="75000"/>
                    <a:lumOff val="25000"/>
                  </a:schemeClr>
                </a:solidFill>
                <a:latin typeface="Century Gothic" panose="020B0502020202020204" pitchFamily="34" charset="0"/>
              </a:rPr>
              <a:t> from the Governor/Chairperson/President of the Tribe certifying that it has the necessary laws in place to implement the Program and that it will enforce those laws.</a:t>
            </a:r>
          </a:p>
          <a:p>
            <a:pPr marL="1050925" lvl="2" indent="-457200">
              <a:defRPr/>
            </a:pPr>
            <a:r>
              <a:rPr lang="en-US" b="0" dirty="0">
                <a:solidFill>
                  <a:schemeClr val="tx1">
                    <a:lumMod val="75000"/>
                    <a:lumOff val="25000"/>
                  </a:schemeClr>
                </a:solidFill>
                <a:latin typeface="Century Gothic" panose="020B0502020202020204" pitchFamily="34" charset="0"/>
              </a:rPr>
              <a:t>Can be in MOA</a:t>
            </a:r>
          </a:p>
          <a:p>
            <a:pPr marL="384048" lvl="1" indent="-182880">
              <a:defRPr/>
            </a:pPr>
            <a:endParaRPr lang="en-US" dirty="0">
              <a:solidFill>
                <a:schemeClr val="tx1">
                  <a:lumMod val="75000"/>
                  <a:lumOff val="25000"/>
                </a:schemeClr>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59FA0CBB-DE32-8F24-9E16-25010662C0DF}"/>
              </a:ext>
            </a:extLst>
          </p:cNvPr>
          <p:cNvSpPr>
            <a:spLocks noGrp="1"/>
          </p:cNvSpPr>
          <p:nvPr>
            <p:ph type="title" idx="4294967295"/>
          </p:nvPr>
        </p:nvSpPr>
        <p:spPr>
          <a:xfrm>
            <a:off x="1676400" y="228600"/>
            <a:ext cx="8839200" cy="898525"/>
          </a:xfrm>
        </p:spPr>
        <p:txBody>
          <a:bodyPr>
            <a:normAutofit/>
          </a:bodyPr>
          <a:lstStyle/>
          <a:p>
            <a:pPr algn="ctr">
              <a:defRPr/>
            </a:pPr>
            <a:r>
              <a:rPr lang="en-US" altLang="en-US" sz="4000" b="0" dirty="0">
                <a:solidFill>
                  <a:schemeClr val="bg1"/>
                </a:solidFill>
                <a:latin typeface="Montserrat" panose="00000500000000000000" pitchFamily="2" charset="0"/>
              </a:rPr>
              <a:t>Legal Infrastructure Required</a:t>
            </a:r>
          </a:p>
        </p:txBody>
      </p:sp>
      <p:sp>
        <p:nvSpPr>
          <p:cNvPr id="29699" name="Content Placeholder 2">
            <a:extLst>
              <a:ext uri="{FF2B5EF4-FFF2-40B4-BE49-F238E27FC236}">
                <a16:creationId xmlns:a16="http://schemas.microsoft.com/office/drawing/2014/main" id="{0E1361EF-DEDA-F4B6-7F36-E880DA861BAD}"/>
              </a:ext>
            </a:extLst>
          </p:cNvPr>
          <p:cNvSpPr>
            <a:spLocks noGrp="1" noChangeArrowheads="1"/>
          </p:cNvSpPr>
          <p:nvPr>
            <p:ph idx="4294967295"/>
          </p:nvPr>
        </p:nvSpPr>
        <p:spPr>
          <a:xfrm>
            <a:off x="4419600" y="2057400"/>
            <a:ext cx="7772400" cy="4267200"/>
          </a:xfrm>
        </p:spPr>
        <p:txBody>
          <a:bodyPr/>
          <a:lstStyle/>
          <a:p>
            <a:pPr eaLnBrk="1" hangingPunct="1"/>
            <a:endParaRPr lang="en-US" altLang="en-US"/>
          </a:p>
          <a:p>
            <a:pPr eaLnBrk="1" hangingPunct="1"/>
            <a:endParaRPr lang="en-US" altLang="en-US"/>
          </a:p>
        </p:txBody>
      </p:sp>
      <p:sp>
        <p:nvSpPr>
          <p:cNvPr id="29700" name="Slide Number Placeholder 4">
            <a:extLst>
              <a:ext uri="{FF2B5EF4-FFF2-40B4-BE49-F238E27FC236}">
                <a16:creationId xmlns:a16="http://schemas.microsoft.com/office/drawing/2014/main" id="{2547177B-4DE6-F71C-8B00-C49F1655A093}"/>
              </a:ext>
            </a:extLst>
          </p:cNvPr>
          <p:cNvSpPr>
            <a:spLocks noGrp="1" noChangeArrowheads="1"/>
          </p:cNvSpPr>
          <p:nvPr>
            <p:ph type="sldNum" sz="quarter" idx="4294967295"/>
          </p:nvPr>
        </p:nvSpPr>
        <p:spPr bwMode="auto">
          <a:xfrm>
            <a:off x="94488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4CFA8A5A-F02F-49DB-9BB9-DA3DF79ECBE1}" type="slidenum">
              <a:rPr lang="en-US" altLang="en-US" sz="1400">
                <a:solidFill>
                  <a:srgbClr val="FFFFFF"/>
                </a:solidFill>
                <a:latin typeface="Franklin Gothic Book" panose="020B0503020102020204" pitchFamily="34" charset="0"/>
              </a:rPr>
              <a:pPr fontAlgn="base">
                <a:spcBef>
                  <a:spcPct val="0"/>
                </a:spcBef>
                <a:spcAft>
                  <a:spcPct val="0"/>
                </a:spcAft>
              </a:pPr>
              <a:t>18</a:t>
            </a:fld>
            <a:endParaRPr lang="en-US" altLang="en-US" sz="1400">
              <a:solidFill>
                <a:srgbClr val="FFFFFF"/>
              </a:solidFill>
              <a:latin typeface="Franklin Gothic Book" panose="020B0503020102020204" pitchFamily="34" charset="0"/>
            </a:endParaRPr>
          </a:p>
        </p:txBody>
      </p:sp>
      <p:graphicFrame>
        <p:nvGraphicFramePr>
          <p:cNvPr id="4" name="Table 3">
            <a:extLst>
              <a:ext uri="{FF2B5EF4-FFF2-40B4-BE49-F238E27FC236}">
                <a16:creationId xmlns:a16="http://schemas.microsoft.com/office/drawing/2014/main" id="{ECA4697B-CFD7-58DA-B75D-99F613E6ED58}"/>
              </a:ext>
            </a:extLst>
          </p:cNvPr>
          <p:cNvGraphicFramePr>
            <a:graphicFrameLocks noGrp="1"/>
          </p:cNvGraphicFramePr>
          <p:nvPr>
            <p:extLst>
              <p:ext uri="{D42A27DB-BD31-4B8C-83A1-F6EECF244321}">
                <p14:modId xmlns:p14="http://schemas.microsoft.com/office/powerpoint/2010/main" val="3528814154"/>
              </p:ext>
            </p:extLst>
          </p:nvPr>
        </p:nvGraphicFramePr>
        <p:xfrm>
          <a:off x="1299972" y="1500188"/>
          <a:ext cx="9592056" cy="4926947"/>
        </p:xfrm>
        <a:graphic>
          <a:graphicData uri="http://schemas.openxmlformats.org/drawingml/2006/table">
            <a:tbl>
              <a:tblPr/>
              <a:tblGrid>
                <a:gridCol w="7728484">
                  <a:extLst>
                    <a:ext uri="{9D8B030D-6E8A-4147-A177-3AD203B41FA5}">
                      <a16:colId xmlns:a16="http://schemas.microsoft.com/office/drawing/2014/main" val="3446932332"/>
                    </a:ext>
                  </a:extLst>
                </a:gridCol>
                <a:gridCol w="1863572">
                  <a:extLst>
                    <a:ext uri="{9D8B030D-6E8A-4147-A177-3AD203B41FA5}">
                      <a16:colId xmlns:a16="http://schemas.microsoft.com/office/drawing/2014/main" val="445745534"/>
                    </a:ext>
                  </a:extLst>
                </a:gridCol>
              </a:tblGrid>
              <a:tr h="339725">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dirty="0">
                          <a:ln>
                            <a:noFill/>
                          </a:ln>
                          <a:solidFill>
                            <a:srgbClr val="FFFFFF"/>
                          </a:solidFill>
                          <a:effectLst/>
                          <a:latin typeface="Calibri" panose="020F0502020204030204" pitchFamily="34" charset="0"/>
                        </a:rPr>
                        <a:t>STEP</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1" i="0" u="none" strike="noStrike" cap="none" normalizeH="0" baseline="0">
                          <a:ln>
                            <a:noFill/>
                          </a:ln>
                          <a:solidFill>
                            <a:srgbClr val="FFFFFF"/>
                          </a:solidFill>
                          <a:effectLst/>
                          <a:latin typeface="Calibri" panose="020F0502020204030204" pitchFamily="34" charset="0"/>
                        </a:rPr>
                        <a:t>DONE</a:t>
                      </a: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640920343"/>
                  </a:ext>
                </a:extLst>
              </a:tr>
              <a:tr h="765175">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Calibri" panose="020F0502020204030204" pitchFamily="34" charset="0"/>
                        </a:rPr>
                        <a:t>Adoption of Mortgage Law</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a:ln>
                          <a:noFill/>
                        </a:ln>
                        <a:solidFill>
                          <a:srgbClr val="000000"/>
                        </a:solidFill>
                        <a:effectLst/>
                        <a:latin typeface="Calibri" panose="020F0502020204030204"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5D9CC"/>
                    </a:solidFill>
                  </a:tcPr>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egoe UI Symbol" panose="020B0502040204020203" pitchFamily="34" charset="0"/>
                          <a:ea typeface="Segoe UI Symbol" panose="020B0502040204020203" pitchFamily="34" charset="0"/>
                          <a:cs typeface="Segoe UI Symbol" panose="020B0502040204020203" pitchFamily="34" charset="0"/>
                        </a:rPr>
                        <a:t></a:t>
                      </a:r>
                      <a:endParaRPr kumimoji="0" lang="en-US" altLang="en-US" sz="1800" b="0" i="0" u="none" strike="noStrike" cap="none" normalizeH="0" baseline="0">
                        <a:ln>
                          <a:noFill/>
                        </a:ln>
                        <a:solidFill>
                          <a:srgbClr val="000000"/>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800" b="0" i="0" u="none" strike="noStrike" cap="none" normalizeH="0" baseline="0">
                        <a:ln>
                          <a:noFill/>
                        </a:ln>
                        <a:solidFill>
                          <a:srgbClr val="000000"/>
                        </a:solidFill>
                        <a:effectLst/>
                        <a:latin typeface="Calibri" panose="020F0502020204030204"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5D9CC"/>
                    </a:solidFill>
                  </a:tcPr>
                </a:tc>
                <a:extLst>
                  <a:ext uri="{0D108BD9-81ED-4DB2-BD59-A6C34878D82A}">
                    <a16:rowId xmlns:a16="http://schemas.microsoft.com/office/drawing/2014/main" val="554750643"/>
                  </a:ext>
                </a:extLst>
              </a:tr>
              <a:tr h="1784350">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dirty="0">
                          <a:ln>
                            <a:noFill/>
                          </a:ln>
                          <a:solidFill>
                            <a:srgbClr val="00B0F0"/>
                          </a:solidFill>
                          <a:effectLst/>
                          <a:latin typeface="Calibri" panose="020F0502020204030204" pitchFamily="34" charset="0"/>
                        </a:rPr>
                        <a:t>Tribal Council </a:t>
                      </a:r>
                      <a:r>
                        <a:rPr kumimoji="0" lang="en-US" altLang="en-US" sz="2400" b="0" i="0" u="none" strike="noStrike" cap="none" normalizeH="0" baseline="0" dirty="0">
                          <a:ln>
                            <a:noFill/>
                          </a:ln>
                          <a:solidFill>
                            <a:srgbClr val="000000"/>
                          </a:solidFill>
                          <a:effectLst/>
                          <a:latin typeface="Calibri" panose="020F0502020204030204" pitchFamily="34" charset="0"/>
                        </a:rPr>
                        <a:t>resolution: approving implementation of Section 184 Program; or MOU with federal agency (HUD, VA, USDA)</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rgbClr val="000000"/>
                        </a:solidFill>
                        <a:effectLst/>
                        <a:latin typeface="Calibri" panose="020F0502020204030204"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EDE7"/>
                    </a:solidFill>
                  </a:tcPr>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a:ln>
                          <a:noFill/>
                        </a:ln>
                        <a:solidFill>
                          <a:srgbClr val="000000"/>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egoe UI Symbol" panose="020B0502040204020203" pitchFamily="34" charset="0"/>
                          <a:ea typeface="Segoe UI Symbol" panose="020B0502040204020203" pitchFamily="34" charset="0"/>
                          <a:cs typeface="Segoe UI Symbol" panose="020B0502040204020203" pitchFamily="34" charset="0"/>
                        </a:rPr>
                        <a:t></a:t>
                      </a:r>
                      <a:endParaRPr kumimoji="0" lang="en-US" altLang="en-US" sz="1800" b="0" i="0" u="none" strike="noStrike" cap="none" normalizeH="0" baseline="0">
                        <a:ln>
                          <a:noFill/>
                        </a:ln>
                        <a:solidFill>
                          <a:srgbClr val="000000"/>
                        </a:solidFill>
                        <a:effectLst/>
                        <a:latin typeface="Calibri" panose="020F0502020204030204"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EDE7"/>
                    </a:solidFill>
                  </a:tcPr>
                </a:tc>
                <a:extLst>
                  <a:ext uri="{0D108BD9-81ED-4DB2-BD59-A6C34878D82A}">
                    <a16:rowId xmlns:a16="http://schemas.microsoft.com/office/drawing/2014/main" val="2364219714"/>
                  </a:ext>
                </a:extLst>
              </a:tr>
              <a:tr h="765175">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Calibri" panose="020F0502020204030204" pitchFamily="34" charset="0"/>
                        </a:rPr>
                        <a:t>Certification from Tribal Governor/President/Chair </a:t>
                      </a:r>
                      <a:r>
                        <a:rPr kumimoji="0" lang="en-US" altLang="en-US" sz="2400" b="0" i="0" u="none" strike="noStrike" cap="none" normalizeH="0" baseline="0">
                          <a:ln>
                            <a:noFill/>
                          </a:ln>
                          <a:solidFill>
                            <a:srgbClr val="00B0F0"/>
                          </a:solidFill>
                          <a:effectLst/>
                          <a:latin typeface="Calibri" panose="020F0502020204030204" pitchFamily="34" charset="0"/>
                        </a:rPr>
                        <a:t>(Sec. 184)</a:t>
                      </a:r>
                      <a:endParaRPr kumimoji="0" lang="en-US" altLang="en-US" sz="2400" b="0" i="0" u="none" strike="noStrike" cap="none" normalizeH="0" baseline="0">
                        <a:ln>
                          <a:noFill/>
                        </a:ln>
                        <a:solidFill>
                          <a:srgbClr val="000000"/>
                        </a:solidFill>
                        <a:effectLst/>
                        <a:latin typeface="Calibri" panose="020F0502020204030204"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5D9CC"/>
                    </a:solidFill>
                  </a:tcPr>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a:ln>
                            <a:noFill/>
                          </a:ln>
                          <a:solidFill>
                            <a:srgbClr val="000000"/>
                          </a:solidFill>
                          <a:effectLst/>
                          <a:latin typeface="Segoe UI Symbol" panose="020B0502040204020203" pitchFamily="34" charset="0"/>
                          <a:ea typeface="Segoe UI Symbol" panose="020B0502040204020203" pitchFamily="34" charset="0"/>
                          <a:cs typeface="Segoe UI Symbol" panose="020B0502040204020203" pitchFamily="34" charset="0"/>
                        </a:rPr>
                        <a:t></a:t>
                      </a:r>
                      <a:endParaRPr kumimoji="0" lang="en-US" altLang="en-US" sz="1800" b="0" i="0" u="none" strike="noStrike" cap="none" normalizeH="0" baseline="0">
                        <a:ln>
                          <a:noFill/>
                        </a:ln>
                        <a:solidFill>
                          <a:srgbClr val="000000"/>
                        </a:solidFill>
                        <a:effectLst/>
                        <a:latin typeface="Calibri" panose="020F0502020204030204"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5D9CC"/>
                    </a:solidFill>
                  </a:tcPr>
                </a:tc>
                <a:extLst>
                  <a:ext uri="{0D108BD9-81ED-4DB2-BD59-A6C34878D82A}">
                    <a16:rowId xmlns:a16="http://schemas.microsoft.com/office/drawing/2014/main" val="4020647536"/>
                  </a:ext>
                </a:extLst>
              </a:tr>
              <a:tr h="1104900">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2400" b="0" i="0" u="none" strike="noStrike" cap="none" normalizeH="0" baseline="0">
                          <a:ln>
                            <a:noFill/>
                          </a:ln>
                          <a:solidFill>
                            <a:srgbClr val="000000"/>
                          </a:solidFill>
                          <a:effectLst/>
                          <a:latin typeface="Calibri" panose="020F0502020204030204" pitchFamily="34" charset="0"/>
                        </a:rPr>
                        <a:t>Approval of residential lease form</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a:ln>
                          <a:noFill/>
                        </a:ln>
                        <a:solidFill>
                          <a:srgbClr val="000000"/>
                        </a:solidFill>
                        <a:effectLst/>
                        <a:latin typeface="Calibri" panose="020F0502020204030204"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2400" b="0" i="0" u="none" strike="noStrike" cap="none" normalizeH="0" baseline="0">
                        <a:ln>
                          <a:noFill/>
                        </a:ln>
                        <a:solidFill>
                          <a:srgbClr val="000000"/>
                        </a:solidFill>
                        <a:effectLst/>
                        <a:latin typeface="Calibri" panose="020F0502020204030204"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EDE7"/>
                    </a:solidFill>
                  </a:tcPr>
                </a:tc>
                <a:tc>
                  <a:txBody>
                    <a:bodyPr/>
                    <a:lstStyle>
                      <a:lvl1pPr>
                        <a:lnSpc>
                          <a:spcPct val="90000"/>
                        </a:lnSpc>
                        <a:spcBef>
                          <a:spcPts val="1200"/>
                        </a:spcBef>
                        <a:spcAft>
                          <a:spcPts val="200"/>
                        </a:spcAft>
                        <a:buClr>
                          <a:schemeClr val="accent1"/>
                        </a:buClr>
                        <a:buSzPct val="100000"/>
                        <a:buFont typeface="Calibri" panose="020F0502020204030204" pitchFamily="34" charset="0"/>
                        <a:defRPr>
                          <a:solidFill>
                            <a:srgbClr val="404040"/>
                          </a:solidFill>
                          <a:latin typeface="Calibri" panose="020F0502020204030204" pitchFamily="34" charset="0"/>
                        </a:defRPr>
                      </a:lvl1pPr>
                      <a:lvl2pPr marL="742950" indent="-285750">
                        <a:lnSpc>
                          <a:spcPct val="90000"/>
                        </a:lnSpc>
                        <a:spcBef>
                          <a:spcPts val="200"/>
                        </a:spcBef>
                        <a:spcAft>
                          <a:spcPts val="400"/>
                        </a:spcAft>
                        <a:buClr>
                          <a:schemeClr val="accent1"/>
                        </a:buClr>
                        <a:buFont typeface="Calibri" panose="020F0502020204030204" pitchFamily="34" charset="0"/>
                        <a:defRPr sz="1600">
                          <a:solidFill>
                            <a:srgbClr val="404040"/>
                          </a:solidFill>
                          <a:latin typeface="Calibri" panose="020F0502020204030204" pitchFamily="34" charset="0"/>
                        </a:defRPr>
                      </a:lvl2pPr>
                      <a:lvl3pPr marL="11430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3pPr>
                      <a:lvl4pPr marL="16002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4pPr>
                      <a:lvl5pPr marL="2057400" indent="-22860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5pPr>
                      <a:lvl6pPr marL="25146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6pPr>
                      <a:lvl7pPr marL="29718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7pPr>
                      <a:lvl8pPr marL="34290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8pPr>
                      <a:lvl9pPr marL="3886200" indent="-228600" eaLnBrk="0" fontAlgn="base" hangingPunct="0">
                        <a:lnSpc>
                          <a:spcPct val="90000"/>
                        </a:lnSpc>
                        <a:spcBef>
                          <a:spcPts val="200"/>
                        </a:spcBef>
                        <a:spcAft>
                          <a:spcPts val="400"/>
                        </a:spcAft>
                        <a:buClr>
                          <a:schemeClr val="accent1"/>
                        </a:buClr>
                        <a:buFont typeface="Calibri" panose="020F0502020204030204" pitchFamily="34" charset="0"/>
                        <a:defRPr sz="1200">
                          <a:solidFill>
                            <a:srgbClr val="404040"/>
                          </a:solidFill>
                          <a:latin typeface="Calibri" panose="020F050202020403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Segoe UI Symbol" panose="020B0502040204020203" pitchFamily="34" charset="0"/>
                          <a:ea typeface="Segoe UI Symbol" panose="020B0502040204020203" pitchFamily="34" charset="0"/>
                          <a:cs typeface="Segoe UI Symbol" panose="020B0502040204020203" pitchFamily="34" charset="0"/>
                        </a:rPr>
                        <a:t></a:t>
                      </a:r>
                      <a:endParaRPr kumimoji="0" lang="en-US" altLang="en-US" sz="1800" b="0" i="0" u="none" strike="noStrike" cap="none" normalizeH="0" baseline="0" dirty="0">
                        <a:ln>
                          <a:noFill/>
                        </a:ln>
                        <a:solidFill>
                          <a:srgbClr val="000000"/>
                        </a:solidFill>
                        <a:effectLst/>
                        <a:latin typeface="Calibri" panose="020F0502020204030204" pitchFamily="34" charset="0"/>
                      </a:endParaRPr>
                    </a:p>
                  </a:txBody>
                  <a:tcPr marT="45717" marB="45717"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AEDE7"/>
                    </a:solidFill>
                  </a:tcPr>
                </a:tc>
                <a:extLst>
                  <a:ext uri="{0D108BD9-81ED-4DB2-BD59-A6C34878D82A}">
                    <a16:rowId xmlns:a16="http://schemas.microsoft.com/office/drawing/2014/main" val="1796710783"/>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0134C-BAA6-0076-610B-DAF03E16B09D}"/>
              </a:ext>
            </a:extLst>
          </p:cNvPr>
          <p:cNvSpPr>
            <a:spLocks noGrp="1"/>
          </p:cNvSpPr>
          <p:nvPr>
            <p:ph type="title" idx="4294967295"/>
          </p:nvPr>
        </p:nvSpPr>
        <p:spPr>
          <a:xfrm>
            <a:off x="0" y="0"/>
            <a:ext cx="12192000" cy="1325563"/>
          </a:xfrm>
        </p:spPr>
        <p:txBody>
          <a:bodyPr>
            <a:normAutofit/>
          </a:bodyPr>
          <a:lstStyle/>
          <a:p>
            <a:pPr algn="ctr"/>
            <a:r>
              <a:rPr lang="en-US" sz="4000" b="0" dirty="0">
                <a:solidFill>
                  <a:schemeClr val="bg1"/>
                </a:solidFill>
                <a:latin typeface="Montserrat" panose="00000500000000000000" pitchFamily="2" charset="0"/>
              </a:rPr>
              <a:t>Mortgage Laws</a:t>
            </a:r>
          </a:p>
        </p:txBody>
      </p:sp>
      <p:sp>
        <p:nvSpPr>
          <p:cNvPr id="3" name="Content Placeholder 2">
            <a:extLst>
              <a:ext uri="{FF2B5EF4-FFF2-40B4-BE49-F238E27FC236}">
                <a16:creationId xmlns:a16="http://schemas.microsoft.com/office/drawing/2014/main" id="{C3858A3F-E728-02AC-010D-8283231F5DEC}"/>
              </a:ext>
            </a:extLst>
          </p:cNvPr>
          <p:cNvSpPr>
            <a:spLocks noGrp="1"/>
          </p:cNvSpPr>
          <p:nvPr>
            <p:ph idx="4294967295"/>
          </p:nvPr>
        </p:nvSpPr>
        <p:spPr>
          <a:xfrm>
            <a:off x="142875" y="1624014"/>
            <a:ext cx="11229975" cy="4948236"/>
          </a:xfrm>
        </p:spPr>
        <p:txBody>
          <a:bodyPr>
            <a:normAutofit lnSpcReduction="10000"/>
          </a:bodyPr>
          <a:lstStyle/>
          <a:p>
            <a:pPr lvl="1"/>
            <a:r>
              <a:rPr lang="en-US" b="0" dirty="0">
                <a:latin typeface="Century Gothic" panose="020B0502020202020204" pitchFamily="34" charset="0"/>
              </a:rPr>
              <a:t>Leasing of tribal trust land (or other restricted or allotted lands)</a:t>
            </a:r>
          </a:p>
          <a:p>
            <a:pPr lvl="1"/>
            <a:endParaRPr lang="en-US" b="0" dirty="0">
              <a:latin typeface="Century Gothic" panose="020B0502020202020204" pitchFamily="34" charset="0"/>
            </a:endParaRPr>
          </a:p>
          <a:p>
            <a:pPr lvl="1"/>
            <a:r>
              <a:rPr lang="en-US" b="0" dirty="0">
                <a:latin typeface="Century Gothic" panose="020B0502020202020204" pitchFamily="34" charset="0"/>
              </a:rPr>
              <a:t>Mortgage of leasehold</a:t>
            </a:r>
          </a:p>
          <a:p>
            <a:pPr lvl="1"/>
            <a:endParaRPr lang="en-US" b="0" dirty="0">
              <a:latin typeface="Century Gothic" panose="020B0502020202020204" pitchFamily="34" charset="0"/>
            </a:endParaRPr>
          </a:p>
          <a:p>
            <a:pPr lvl="1"/>
            <a:r>
              <a:rPr lang="en-US" b="0" dirty="0">
                <a:latin typeface="Century Gothic" panose="020B0502020202020204" pitchFamily="34" charset="0"/>
              </a:rPr>
              <a:t>Priority of lien  (Leasehold mortgage is 1</a:t>
            </a:r>
            <a:r>
              <a:rPr lang="en-US" b="0" baseline="30000" dirty="0">
                <a:latin typeface="Century Gothic" panose="020B0502020202020204" pitchFamily="34" charset="0"/>
              </a:rPr>
              <a:t>st</a:t>
            </a:r>
            <a:r>
              <a:rPr lang="en-US" b="0" dirty="0">
                <a:latin typeface="Century Gothic" panose="020B0502020202020204" pitchFamily="34" charset="0"/>
              </a:rPr>
              <a:t> priority lien)</a:t>
            </a:r>
          </a:p>
          <a:p>
            <a:pPr lvl="1"/>
            <a:endParaRPr lang="en-US" b="0" dirty="0">
              <a:latin typeface="Century Gothic" panose="020B0502020202020204" pitchFamily="34" charset="0"/>
            </a:endParaRPr>
          </a:p>
          <a:p>
            <a:pPr lvl="1"/>
            <a:r>
              <a:rPr lang="en-US" b="0" dirty="0">
                <a:latin typeface="Century Gothic" panose="020B0502020202020204" pitchFamily="34" charset="0"/>
              </a:rPr>
              <a:t>Recording of leasehold mortgage</a:t>
            </a:r>
          </a:p>
          <a:p>
            <a:pPr lvl="1"/>
            <a:endParaRPr lang="en-US" b="0" dirty="0">
              <a:latin typeface="Century Gothic" panose="020B0502020202020204" pitchFamily="34" charset="0"/>
            </a:endParaRPr>
          </a:p>
          <a:p>
            <a:pPr lvl="1"/>
            <a:r>
              <a:rPr lang="en-US" b="0" dirty="0">
                <a:latin typeface="Century Gothic" panose="020B0502020202020204" pitchFamily="34" charset="0"/>
              </a:rPr>
              <a:t>Foreclosure</a:t>
            </a:r>
          </a:p>
          <a:p>
            <a:pPr lvl="1"/>
            <a:endParaRPr lang="en-US" b="0" dirty="0">
              <a:latin typeface="Century Gothic" panose="020B0502020202020204" pitchFamily="34" charset="0"/>
            </a:endParaRPr>
          </a:p>
          <a:p>
            <a:pPr lvl="1"/>
            <a:r>
              <a:rPr lang="en-US" b="0" dirty="0">
                <a:latin typeface="Century Gothic" panose="020B0502020202020204" pitchFamily="34" charset="0"/>
              </a:rPr>
              <a:t>Eviction</a:t>
            </a:r>
          </a:p>
          <a:p>
            <a:pPr lvl="1"/>
            <a:endParaRPr lang="en-US" b="0" dirty="0">
              <a:latin typeface="Century Gothic" panose="020B0502020202020204" pitchFamily="34" charset="0"/>
            </a:endParaRPr>
          </a:p>
          <a:p>
            <a:pPr lvl="1"/>
            <a:r>
              <a:rPr lang="en-US" b="0" dirty="0">
                <a:latin typeface="Century Gothic" panose="020B0502020202020204" pitchFamily="34" charset="0"/>
              </a:rPr>
              <a:t>Tribal Court jurisdiction (maybe federal court jurisdiction)</a:t>
            </a:r>
          </a:p>
          <a:p>
            <a:endParaRPr lang="en-US" dirty="0"/>
          </a:p>
        </p:txBody>
      </p:sp>
    </p:spTree>
    <p:extLst>
      <p:ext uri="{BB962C8B-B14F-4D97-AF65-F5344CB8AC3E}">
        <p14:creationId xmlns:p14="http://schemas.microsoft.com/office/powerpoint/2010/main" val="34435107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a:extLst>
              <a:ext uri="{FF2B5EF4-FFF2-40B4-BE49-F238E27FC236}">
                <a16:creationId xmlns:a16="http://schemas.microsoft.com/office/drawing/2014/main" id="{65E3A9A4-0BF6-4AC9-B3FF-95A4352FF5FB}"/>
              </a:ext>
            </a:extLst>
          </p:cNvPr>
          <p:cNvSpPr>
            <a:spLocks noGrp="1"/>
          </p:cNvSpPr>
          <p:nvPr>
            <p:ph type="title" idx="4294967295"/>
          </p:nvPr>
        </p:nvSpPr>
        <p:spPr>
          <a:xfrm>
            <a:off x="0" y="85725"/>
            <a:ext cx="12192000" cy="1162050"/>
          </a:xfrm>
        </p:spPr>
        <p:txBody>
          <a:bodyPr>
            <a:normAutofit/>
          </a:bodyPr>
          <a:lstStyle/>
          <a:p>
            <a:pPr algn="ctr">
              <a:defRPr/>
            </a:pPr>
            <a:r>
              <a:rPr lang="en-US" altLang="en-US" sz="4000" b="0" dirty="0">
                <a:solidFill>
                  <a:schemeClr val="bg1"/>
                </a:solidFill>
                <a:latin typeface="Montserrat" panose="00000500000000000000" pitchFamily="2" charset="0"/>
              </a:rPr>
              <a:t>Tribal Mortgage Codes</a:t>
            </a:r>
          </a:p>
        </p:txBody>
      </p:sp>
      <p:sp>
        <p:nvSpPr>
          <p:cNvPr id="30723" name="Content Placeholder 2">
            <a:extLst>
              <a:ext uri="{FF2B5EF4-FFF2-40B4-BE49-F238E27FC236}">
                <a16:creationId xmlns:a16="http://schemas.microsoft.com/office/drawing/2014/main" id="{B75E737C-A12E-E197-F16B-0AB767490293}"/>
              </a:ext>
            </a:extLst>
          </p:cNvPr>
          <p:cNvSpPr>
            <a:spLocks noGrp="1" noChangeArrowheads="1"/>
          </p:cNvSpPr>
          <p:nvPr>
            <p:ph idx="4294967295"/>
          </p:nvPr>
        </p:nvSpPr>
        <p:spPr>
          <a:xfrm>
            <a:off x="352424" y="1438275"/>
            <a:ext cx="11487151" cy="5038725"/>
          </a:xfrm>
        </p:spPr>
        <p:txBody>
          <a:bodyPr>
            <a:normAutofit fontScale="92500" lnSpcReduction="10000"/>
          </a:bodyPr>
          <a:lstStyle/>
          <a:p>
            <a:pPr marL="273050" indent="-273050">
              <a:spcBef>
                <a:spcPts val="575"/>
              </a:spcBef>
              <a:spcAft>
                <a:spcPct val="0"/>
              </a:spcAft>
              <a:buFont typeface="Wingdings 2" panose="05020102010507070707" pitchFamily="18" charset="2"/>
              <a:buChar char=""/>
            </a:pPr>
            <a:r>
              <a:rPr lang="en-US" altLang="en-US" b="0" dirty="0">
                <a:latin typeface="Century Gothic" panose="020B0502020202020204" pitchFamily="34" charset="0"/>
              </a:rPr>
              <a:t>Purpose – The mechanism to obtain a lease and mortgage the lease for a home loan. </a:t>
            </a:r>
          </a:p>
          <a:p>
            <a:pPr marL="0" indent="0">
              <a:spcBef>
                <a:spcPts val="575"/>
              </a:spcBef>
              <a:spcAft>
                <a:spcPct val="0"/>
              </a:spcAft>
              <a:buNone/>
            </a:pPr>
            <a:endParaRPr lang="en-US" altLang="en-US" b="0" dirty="0">
              <a:latin typeface="Century Gothic" panose="020B0502020202020204" pitchFamily="34" charset="0"/>
            </a:endParaRPr>
          </a:p>
          <a:p>
            <a:pPr marL="273050" indent="-273050">
              <a:spcBef>
                <a:spcPts val="575"/>
              </a:spcBef>
              <a:spcAft>
                <a:spcPct val="0"/>
              </a:spcAft>
              <a:buFont typeface="Wingdings 2" panose="05020102010507070707" pitchFamily="18" charset="2"/>
              <a:buChar char=""/>
            </a:pPr>
            <a:r>
              <a:rPr lang="en-US" altLang="en-US" b="0" dirty="0">
                <a:latin typeface="Century Gothic" panose="020B0502020202020204" pitchFamily="34" charset="0"/>
              </a:rPr>
              <a:t>Land assignment – Some tribal laws require a tribal member to obtain a land assignment in accordance with tribal laws. </a:t>
            </a:r>
          </a:p>
          <a:p>
            <a:pPr marL="273050" indent="-273050">
              <a:spcBef>
                <a:spcPts val="575"/>
              </a:spcBef>
              <a:spcAft>
                <a:spcPct val="0"/>
              </a:spcAft>
              <a:buFont typeface="Wingdings 2" panose="05020102010507070707" pitchFamily="18" charset="2"/>
              <a:buChar char=""/>
            </a:pPr>
            <a:endParaRPr lang="en-US" altLang="en-US" b="0" dirty="0">
              <a:latin typeface="Century Gothic" panose="020B0502020202020204" pitchFamily="34" charset="0"/>
            </a:endParaRPr>
          </a:p>
          <a:p>
            <a:pPr marL="273050" indent="-273050">
              <a:spcBef>
                <a:spcPts val="575"/>
              </a:spcBef>
              <a:spcAft>
                <a:spcPct val="0"/>
              </a:spcAft>
              <a:buFont typeface="Wingdings 2" panose="05020102010507070707" pitchFamily="18" charset="2"/>
              <a:buChar char=""/>
            </a:pPr>
            <a:r>
              <a:rPr lang="en-US" altLang="en-US" b="0" dirty="0">
                <a:latin typeface="Century Gothic" panose="020B0502020202020204" pitchFamily="34" charset="0"/>
              </a:rPr>
              <a:t>Lease - The law allows a tribal member to obtain a lease on top of, in place of, or without a land assignment. Most codes require Tribal Council approval of the lease. </a:t>
            </a:r>
          </a:p>
          <a:p>
            <a:pPr marL="273050" indent="-273050">
              <a:spcBef>
                <a:spcPts val="575"/>
              </a:spcBef>
              <a:spcAft>
                <a:spcPct val="0"/>
              </a:spcAft>
              <a:buFont typeface="Wingdings 2" panose="05020102010507070707" pitchFamily="18" charset="2"/>
              <a:buChar char=""/>
            </a:pPr>
            <a:endParaRPr lang="en-US" altLang="en-US" b="0" dirty="0">
              <a:latin typeface="Century Gothic" panose="020B0502020202020204" pitchFamily="34" charset="0"/>
            </a:endParaRPr>
          </a:p>
          <a:p>
            <a:pPr marL="273050" indent="-273050">
              <a:spcBef>
                <a:spcPts val="575"/>
              </a:spcBef>
              <a:spcAft>
                <a:spcPct val="0"/>
              </a:spcAft>
              <a:buFont typeface="Wingdings 2" panose="05020102010507070707" pitchFamily="18" charset="2"/>
              <a:buChar char=""/>
            </a:pPr>
            <a:r>
              <a:rPr lang="en-US" altLang="en-US" b="0" dirty="0">
                <a:latin typeface="Century Gothic" panose="020B0502020202020204" pitchFamily="34" charset="0"/>
              </a:rPr>
              <a:t>Mortgage - allows tribal member to mortgage the lease to obtain a home loan.</a:t>
            </a:r>
          </a:p>
          <a:p>
            <a:pPr marL="547688" lvl="1" indent="-273050">
              <a:spcBef>
                <a:spcPts val="575"/>
              </a:spcBef>
              <a:spcAft>
                <a:spcPct val="0"/>
              </a:spcAft>
              <a:buFont typeface="Wingdings 2" panose="05020102010507070707" pitchFamily="18" charset="2"/>
              <a:buChar char=""/>
            </a:pPr>
            <a:r>
              <a:rPr lang="en-US" altLang="en-US" b="0" dirty="0">
                <a:latin typeface="Century Gothic" panose="020B0502020202020204" pitchFamily="34" charset="0"/>
              </a:rPr>
              <a:t>Some tribes limit mortgaging only for home loan purposes, i.e., can’t obtain equity loan or business loan.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a:extLst>
              <a:ext uri="{FF2B5EF4-FFF2-40B4-BE49-F238E27FC236}">
                <a16:creationId xmlns:a16="http://schemas.microsoft.com/office/drawing/2014/main" id="{97E833F6-3A8A-39A3-1931-94767A327783}"/>
              </a:ext>
            </a:extLst>
          </p:cNvPr>
          <p:cNvSpPr>
            <a:spLocks noGrp="1"/>
          </p:cNvSpPr>
          <p:nvPr>
            <p:ph type="title" idx="4294967295"/>
          </p:nvPr>
        </p:nvSpPr>
        <p:spPr>
          <a:xfrm>
            <a:off x="0" y="95250"/>
            <a:ext cx="12192000" cy="1143000"/>
          </a:xfrm>
        </p:spPr>
        <p:txBody>
          <a:bodyPr>
            <a:normAutofit/>
          </a:bodyPr>
          <a:lstStyle/>
          <a:p>
            <a:pPr algn="ctr">
              <a:defRPr/>
            </a:pPr>
            <a:r>
              <a:rPr lang="en-US" altLang="en-US" sz="4000" b="0" dirty="0">
                <a:solidFill>
                  <a:schemeClr val="bg1"/>
                </a:solidFill>
                <a:latin typeface="Montserrat" panose="00000500000000000000" pitchFamily="2" charset="0"/>
              </a:rPr>
              <a:t>Cont. – Tribal Mortgage Codes</a:t>
            </a:r>
          </a:p>
        </p:txBody>
      </p:sp>
      <p:sp>
        <p:nvSpPr>
          <p:cNvPr id="22531" name="Content Placeholder 2">
            <a:extLst>
              <a:ext uri="{FF2B5EF4-FFF2-40B4-BE49-F238E27FC236}">
                <a16:creationId xmlns:a16="http://schemas.microsoft.com/office/drawing/2014/main" id="{16C68062-EC1C-4763-DEBC-BE3571BF54A0}"/>
              </a:ext>
            </a:extLst>
          </p:cNvPr>
          <p:cNvSpPr>
            <a:spLocks noGrp="1"/>
          </p:cNvSpPr>
          <p:nvPr>
            <p:ph idx="4294967295"/>
          </p:nvPr>
        </p:nvSpPr>
        <p:spPr>
          <a:xfrm>
            <a:off x="615950" y="1663700"/>
            <a:ext cx="11576050" cy="4737100"/>
          </a:xfrm>
        </p:spPr>
        <p:txBody>
          <a:bodyPr rtlCol="0">
            <a:normAutofit/>
          </a:bodyPr>
          <a:lstStyle/>
          <a:p>
            <a:pPr marL="91440" indent="-91440">
              <a:defRPr/>
            </a:pPr>
            <a:r>
              <a:rPr lang="en-US" altLang="en-US" sz="2400" b="0" dirty="0">
                <a:solidFill>
                  <a:schemeClr val="tx1">
                    <a:lumMod val="75000"/>
                    <a:lumOff val="25000"/>
                  </a:schemeClr>
                </a:solidFill>
                <a:latin typeface="Century Gothic" panose="020B0502020202020204" pitchFamily="34" charset="0"/>
              </a:rPr>
              <a:t>First Priority - gives the mortgage first priority over any other liens that might exist on the leasehold.</a:t>
            </a:r>
          </a:p>
          <a:p>
            <a:pPr marL="91440" indent="-91440">
              <a:defRPr/>
            </a:pPr>
            <a:endParaRPr lang="en-US" altLang="en-US" sz="2400" b="0" dirty="0">
              <a:solidFill>
                <a:schemeClr val="tx1">
                  <a:lumMod val="75000"/>
                  <a:lumOff val="25000"/>
                </a:schemeClr>
              </a:solidFill>
              <a:latin typeface="Century Gothic" panose="020B0502020202020204" pitchFamily="34" charset="0"/>
            </a:endParaRPr>
          </a:p>
          <a:p>
            <a:pPr marL="91440" indent="-91440">
              <a:defRPr/>
            </a:pPr>
            <a:r>
              <a:rPr lang="en-US" altLang="en-US" sz="2400" b="0" dirty="0">
                <a:solidFill>
                  <a:schemeClr val="tx1">
                    <a:lumMod val="75000"/>
                    <a:lumOff val="25000"/>
                  </a:schemeClr>
                </a:solidFill>
                <a:latin typeface="Century Gothic" panose="020B0502020202020204" pitchFamily="34" charset="0"/>
              </a:rPr>
              <a:t>Recording - The law provides for recording of the lease and mortgage.</a:t>
            </a:r>
          </a:p>
          <a:p>
            <a:pPr marL="383540" lvl="1" indent="-91440">
              <a:defRPr/>
            </a:pPr>
            <a:r>
              <a:rPr lang="en-US" altLang="en-US" b="0" dirty="0">
                <a:solidFill>
                  <a:schemeClr val="tx1">
                    <a:lumMod val="75000"/>
                    <a:lumOff val="25000"/>
                  </a:schemeClr>
                </a:solidFill>
                <a:latin typeface="Century Gothic" panose="020B0502020202020204" pitchFamily="34" charset="0"/>
              </a:rPr>
              <a:t>At BIA</a:t>
            </a:r>
          </a:p>
          <a:p>
            <a:pPr marL="383540" lvl="1" indent="-91440">
              <a:defRPr/>
            </a:pPr>
            <a:r>
              <a:rPr lang="en-US" altLang="en-US" b="0" dirty="0">
                <a:solidFill>
                  <a:schemeClr val="tx1">
                    <a:lumMod val="75000"/>
                    <a:lumOff val="25000"/>
                  </a:schemeClr>
                </a:solidFill>
                <a:latin typeface="Century Gothic" panose="020B0502020202020204" pitchFamily="34" charset="0"/>
              </a:rPr>
              <a:t>At tribal level</a:t>
            </a:r>
          </a:p>
          <a:p>
            <a:pPr marL="383540" lvl="1" indent="-91440">
              <a:defRPr/>
            </a:pPr>
            <a:r>
              <a:rPr lang="en-US" altLang="en-US" b="0" dirty="0">
                <a:solidFill>
                  <a:schemeClr val="tx1">
                    <a:lumMod val="75000"/>
                    <a:lumOff val="25000"/>
                  </a:schemeClr>
                </a:solidFill>
                <a:latin typeface="Century Gothic" panose="020B0502020202020204" pitchFamily="34" charset="0"/>
              </a:rPr>
              <a:t>At county recorders office, if requested by lender </a:t>
            </a:r>
          </a:p>
          <a:p>
            <a:pPr marL="383540" lvl="1" indent="-91440">
              <a:defRPr/>
            </a:pPr>
            <a:endParaRPr lang="en-US" altLang="en-US" b="0" dirty="0">
              <a:solidFill>
                <a:schemeClr val="tx1">
                  <a:lumMod val="75000"/>
                  <a:lumOff val="25000"/>
                </a:schemeClr>
              </a:solidFill>
              <a:latin typeface="Century Gothic" panose="020B0502020202020204" pitchFamily="34" charset="0"/>
            </a:endParaRPr>
          </a:p>
          <a:p>
            <a:pPr marL="91440" indent="-91440">
              <a:defRPr/>
            </a:pPr>
            <a:r>
              <a:rPr lang="en-US" altLang="en-US" sz="2400" b="0" dirty="0">
                <a:solidFill>
                  <a:schemeClr val="tx1">
                    <a:lumMod val="75000"/>
                    <a:lumOff val="25000"/>
                  </a:schemeClr>
                </a:solidFill>
                <a:latin typeface="Century Gothic" panose="020B0502020202020204" pitchFamily="34" charset="0"/>
              </a:rPr>
              <a:t>Foreclosure &amp; Eviction - allows the lender to foreclose on the home upon default and evict borrower. </a:t>
            </a:r>
          </a:p>
          <a:p>
            <a:pPr marL="91440" indent="-91440">
              <a:buNone/>
              <a:defRPr/>
            </a:pPr>
            <a:endParaRPr lang="en-US" altLang="en-US" dirty="0">
              <a:solidFill>
                <a:schemeClr val="tx1">
                  <a:lumMod val="75000"/>
                  <a:lumOff val="25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7C1CFA6D-D9BD-00DD-4832-FF7C57AE3A2F}"/>
              </a:ext>
            </a:extLst>
          </p:cNvPr>
          <p:cNvSpPr>
            <a:spLocks noGrp="1"/>
          </p:cNvSpPr>
          <p:nvPr>
            <p:ph type="title" idx="4294967295"/>
          </p:nvPr>
        </p:nvSpPr>
        <p:spPr>
          <a:xfrm>
            <a:off x="0" y="238125"/>
            <a:ext cx="12192000" cy="914400"/>
          </a:xfrm>
        </p:spPr>
        <p:txBody>
          <a:bodyPr>
            <a:normAutofit/>
          </a:bodyPr>
          <a:lstStyle/>
          <a:p>
            <a:pPr algn="ctr">
              <a:defRPr/>
            </a:pPr>
            <a:r>
              <a:rPr lang="en-US" altLang="en-US" sz="3600" b="0" dirty="0">
                <a:solidFill>
                  <a:schemeClr val="bg1"/>
                </a:solidFill>
                <a:latin typeface="Montserrat" panose="00000500000000000000" pitchFamily="2" charset="0"/>
              </a:rPr>
              <a:t>Unique Components of  Tribal  Mortgage Codes</a:t>
            </a:r>
          </a:p>
        </p:txBody>
      </p:sp>
      <p:sp>
        <p:nvSpPr>
          <p:cNvPr id="30723" name="Rectangle 3">
            <a:extLst>
              <a:ext uri="{FF2B5EF4-FFF2-40B4-BE49-F238E27FC236}">
                <a16:creationId xmlns:a16="http://schemas.microsoft.com/office/drawing/2014/main" id="{0F9E7C0C-1B16-ACC5-96F3-5C8DF7C1A742}"/>
              </a:ext>
            </a:extLst>
          </p:cNvPr>
          <p:cNvSpPr>
            <a:spLocks noGrp="1" noChangeArrowheads="1"/>
          </p:cNvSpPr>
          <p:nvPr>
            <p:ph idx="4294967295"/>
          </p:nvPr>
        </p:nvSpPr>
        <p:spPr>
          <a:xfrm>
            <a:off x="0" y="1414463"/>
            <a:ext cx="12192000" cy="5443537"/>
          </a:xfrm>
        </p:spPr>
        <p:txBody>
          <a:bodyPr>
            <a:normAutofit fontScale="92500"/>
          </a:bodyPr>
          <a:lstStyle/>
          <a:p>
            <a:pPr marL="547688" lvl="1">
              <a:spcBef>
                <a:spcPts val="375"/>
              </a:spcBef>
              <a:spcAft>
                <a:spcPct val="0"/>
              </a:spcAft>
              <a:buFont typeface="Wingdings" panose="05000000000000000000" pitchFamily="2" charset="2"/>
              <a:buChar char="ü"/>
              <a:defRPr/>
            </a:pPr>
            <a:r>
              <a:rPr lang="en-US" altLang="en-US" b="0" u="sng" dirty="0">
                <a:latin typeface="Century Gothic" panose="020B0502020202020204" pitchFamily="34" charset="0"/>
              </a:rPr>
              <a:t>Jurisdiction </a:t>
            </a:r>
            <a:r>
              <a:rPr lang="en-US" altLang="en-US" b="0" dirty="0">
                <a:latin typeface="Century Gothic" panose="020B0502020202020204" pitchFamily="34" charset="0"/>
              </a:rPr>
              <a:t>- Gives Tribal Courts exclusive jurisdiction over all foreclosure actions on tribal lands.  Post April 2016, HUD requiring concurrent federal jurisdiction. </a:t>
            </a:r>
          </a:p>
          <a:p>
            <a:pPr marL="319088" lvl="1" indent="0">
              <a:spcBef>
                <a:spcPts val="375"/>
              </a:spcBef>
              <a:spcAft>
                <a:spcPct val="0"/>
              </a:spcAft>
              <a:buNone/>
              <a:defRPr/>
            </a:pPr>
            <a:endParaRPr lang="en-US" altLang="en-US" b="0" dirty="0">
              <a:latin typeface="Century Gothic" panose="020B0502020202020204" pitchFamily="34" charset="0"/>
            </a:endParaRPr>
          </a:p>
          <a:p>
            <a:pPr marL="547688" lvl="1">
              <a:spcBef>
                <a:spcPts val="375"/>
              </a:spcBef>
              <a:spcAft>
                <a:spcPct val="0"/>
              </a:spcAft>
              <a:buFont typeface="Wingdings" panose="05000000000000000000" pitchFamily="2" charset="2"/>
              <a:buChar char="ü"/>
              <a:defRPr/>
            </a:pPr>
            <a:r>
              <a:rPr lang="en-US" altLang="en-US" b="0" u="sng" dirty="0">
                <a:latin typeface="Century Gothic" panose="020B0502020202020204" pitchFamily="34" charset="0"/>
              </a:rPr>
              <a:t>Land assignments</a:t>
            </a:r>
            <a:r>
              <a:rPr lang="en-US" altLang="en-US" b="0" dirty="0">
                <a:latin typeface="Century Gothic" panose="020B0502020202020204" pitchFamily="34" charset="0"/>
              </a:rPr>
              <a:t> –  (Not required but may include) Sets forth the tribal laws under which a tribal member can obtain a land assignment.  </a:t>
            </a:r>
          </a:p>
          <a:p>
            <a:pPr marL="547688" lvl="1">
              <a:spcBef>
                <a:spcPts val="375"/>
              </a:spcBef>
              <a:spcAft>
                <a:spcPct val="0"/>
              </a:spcAft>
              <a:buFont typeface="Wingdings" panose="05000000000000000000" pitchFamily="2" charset="2"/>
              <a:buChar char="ü"/>
              <a:defRPr/>
            </a:pPr>
            <a:endParaRPr lang="en-US" altLang="en-US" b="0" dirty="0">
              <a:latin typeface="Century Gothic" panose="020B0502020202020204" pitchFamily="34" charset="0"/>
            </a:endParaRPr>
          </a:p>
          <a:p>
            <a:pPr marL="547688" lvl="1">
              <a:spcBef>
                <a:spcPts val="375"/>
              </a:spcBef>
              <a:spcAft>
                <a:spcPct val="0"/>
              </a:spcAft>
              <a:buFont typeface="Wingdings" panose="05000000000000000000" pitchFamily="2" charset="2"/>
              <a:buChar char="ü"/>
              <a:defRPr/>
            </a:pPr>
            <a:r>
              <a:rPr lang="en-US" altLang="en-US" b="0" u="sng" dirty="0">
                <a:latin typeface="Century Gothic" panose="020B0502020202020204" pitchFamily="34" charset="0"/>
              </a:rPr>
              <a:t>Exempt lands </a:t>
            </a:r>
            <a:r>
              <a:rPr lang="en-US" altLang="en-US" b="0" dirty="0">
                <a:latin typeface="Century Gothic" panose="020B0502020202020204" pitchFamily="34" charset="0"/>
              </a:rPr>
              <a:t>- Some tribes prohibit the obtaining of a lease on certain sites.  </a:t>
            </a:r>
          </a:p>
          <a:p>
            <a:pPr marL="547688" lvl="1">
              <a:spcBef>
                <a:spcPts val="375"/>
              </a:spcBef>
              <a:spcAft>
                <a:spcPct val="0"/>
              </a:spcAft>
              <a:buNone/>
              <a:defRPr/>
            </a:pPr>
            <a:endParaRPr lang="en-US" altLang="en-US" b="0" dirty="0">
              <a:latin typeface="Century Gothic" panose="020B0502020202020204" pitchFamily="34" charset="0"/>
            </a:endParaRPr>
          </a:p>
          <a:p>
            <a:pPr marL="547688" lvl="1">
              <a:spcBef>
                <a:spcPts val="375"/>
              </a:spcBef>
              <a:spcAft>
                <a:spcPct val="0"/>
              </a:spcAft>
              <a:buFont typeface="Wingdings" panose="05000000000000000000" pitchFamily="2" charset="2"/>
              <a:buChar char="ü"/>
              <a:defRPr/>
            </a:pPr>
            <a:r>
              <a:rPr lang="en-US" altLang="en-US" b="0" u="sng" dirty="0">
                <a:latin typeface="Century Gothic" panose="020B0502020202020204" pitchFamily="34" charset="0"/>
              </a:rPr>
              <a:t>Pre-foreclosure notices</a:t>
            </a:r>
            <a:r>
              <a:rPr lang="en-US" altLang="en-US" b="0" dirty="0">
                <a:latin typeface="Century Gothic" panose="020B0502020202020204" pitchFamily="34" charset="0"/>
              </a:rPr>
              <a:t> – Requires notice to Tribe and TDHE prior to foreclosure.</a:t>
            </a:r>
          </a:p>
          <a:p>
            <a:pPr lvl="2" eaLnBrk="1" hangingPunct="1">
              <a:defRPr/>
            </a:pPr>
            <a:endParaRPr lang="en-US" altLang="en-US" sz="1800" b="0" dirty="0">
              <a:latin typeface="Century Gothic" panose="020B0502020202020204" pitchFamily="34" charset="0"/>
            </a:endParaRPr>
          </a:p>
          <a:p>
            <a:pPr lvl="3" eaLnBrk="1" hangingPunct="1">
              <a:defRPr/>
            </a:pPr>
            <a:r>
              <a:rPr lang="en-US" altLang="en-US" b="0" dirty="0">
                <a:latin typeface="Century Gothic" panose="020B0502020202020204" pitchFamily="34" charset="0"/>
              </a:rPr>
              <a:t>Allows Tribe or TDHE to work with the borrower regarding the default</a:t>
            </a:r>
          </a:p>
          <a:p>
            <a:pPr marL="547688" lvl="1">
              <a:spcBef>
                <a:spcPts val="375"/>
              </a:spcBef>
              <a:spcAft>
                <a:spcPct val="0"/>
              </a:spcAft>
              <a:buNone/>
              <a:defRPr/>
            </a:pPr>
            <a:endParaRPr lang="en-US" altLang="en-US" b="0" dirty="0">
              <a:latin typeface="Century Gothic" panose="020B0502020202020204" pitchFamily="34" charset="0"/>
            </a:endParaRPr>
          </a:p>
          <a:p>
            <a:pPr lvl="1" eaLnBrk="1" hangingPunct="1">
              <a:buFont typeface="Wingdings" panose="05000000000000000000" pitchFamily="2" charset="2"/>
              <a:buChar char="ü"/>
              <a:defRPr/>
            </a:pPr>
            <a:r>
              <a:rPr lang="en-US" altLang="en-US" b="0" u="sng" dirty="0">
                <a:latin typeface="Century Gothic" panose="020B0502020202020204" pitchFamily="34" charset="0"/>
              </a:rPr>
              <a:t>Limited waiver of sovereign immunity</a:t>
            </a:r>
            <a:r>
              <a:rPr lang="en-US" altLang="en-US" b="0" dirty="0">
                <a:latin typeface="Century Gothic" panose="020B0502020202020204" pitchFamily="34" charset="0"/>
              </a:rPr>
              <a:t> – Applies if Tribe assumes loan and does not carry out the obligations of the loan – to pay the monthly payments.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41B2AB-0471-4AD4-7583-F414DA522CDF}"/>
              </a:ext>
            </a:extLst>
          </p:cNvPr>
          <p:cNvSpPr>
            <a:spLocks noGrp="1"/>
          </p:cNvSpPr>
          <p:nvPr>
            <p:ph sz="quarter" idx="4294967295"/>
          </p:nvPr>
        </p:nvSpPr>
        <p:spPr>
          <a:xfrm>
            <a:off x="257175" y="1460500"/>
            <a:ext cx="11417300" cy="4808538"/>
          </a:xfrm>
        </p:spPr>
        <p:txBody>
          <a:bodyPr>
            <a:noAutofit/>
          </a:bodyPr>
          <a:lstStyle/>
          <a:p>
            <a:pPr lvl="1"/>
            <a:r>
              <a:rPr lang="en-US" b="0" dirty="0">
                <a:latin typeface="Century Gothic" panose="020B0502020202020204" pitchFamily="34" charset="0"/>
              </a:rPr>
              <a:t>Tribal Council Resolution approving MOU </a:t>
            </a:r>
          </a:p>
          <a:p>
            <a:pPr lvl="1"/>
            <a:endParaRPr lang="en-US" b="0" dirty="0">
              <a:latin typeface="Century Gothic" panose="020B0502020202020204" pitchFamily="34" charset="0"/>
            </a:endParaRPr>
          </a:p>
          <a:p>
            <a:pPr lvl="1"/>
            <a:r>
              <a:rPr lang="en-US" b="0" dirty="0">
                <a:latin typeface="Century Gothic" panose="020B0502020202020204" pitchFamily="34" charset="0"/>
              </a:rPr>
              <a:t>MOU memorializes support of lending by Tribe</a:t>
            </a:r>
          </a:p>
          <a:p>
            <a:pPr lvl="1"/>
            <a:endParaRPr lang="en-US" b="0" dirty="0">
              <a:latin typeface="Century Gothic" panose="020B0502020202020204" pitchFamily="34" charset="0"/>
            </a:endParaRPr>
          </a:p>
          <a:p>
            <a:pPr lvl="2"/>
            <a:r>
              <a:rPr lang="en-US" sz="2400" b="0" dirty="0">
                <a:latin typeface="Century Gothic" panose="020B0502020202020204" pitchFamily="34" charset="0"/>
              </a:rPr>
              <a:t>Mortgage Laws exist &amp; tribe will enforce </a:t>
            </a:r>
          </a:p>
          <a:p>
            <a:pPr lvl="2"/>
            <a:r>
              <a:rPr lang="en-US" sz="2400" b="0" dirty="0">
                <a:latin typeface="Century Gothic" panose="020B0502020202020204" pitchFamily="34" charset="0"/>
              </a:rPr>
              <a:t>Tribe will allow access to Lenders (to service properties) </a:t>
            </a:r>
          </a:p>
          <a:p>
            <a:pPr lvl="2"/>
            <a:r>
              <a:rPr lang="en-US" sz="2400" b="0" dirty="0">
                <a:latin typeface="Century Gothic" panose="020B0502020202020204" pitchFamily="34" charset="0"/>
              </a:rPr>
              <a:t>Tribe will use approved Residential Lease </a:t>
            </a:r>
          </a:p>
          <a:p>
            <a:pPr lvl="2"/>
            <a:r>
              <a:rPr lang="en-US" sz="2400" b="0" dirty="0">
                <a:latin typeface="Century Gothic" panose="020B0502020202020204" pitchFamily="34" charset="0"/>
              </a:rPr>
              <a:t>Tribe won’t terminate lease without Lender’s consent if a mortgage exists</a:t>
            </a:r>
          </a:p>
          <a:p>
            <a:pPr lvl="2"/>
            <a:r>
              <a:rPr lang="en-US" sz="2400" b="0" dirty="0">
                <a:latin typeface="Century Gothic" panose="020B0502020202020204" pitchFamily="34" charset="0"/>
              </a:rPr>
              <a:t>Tribe will assist with recording leases and mortgages</a:t>
            </a:r>
          </a:p>
          <a:p>
            <a:pPr lvl="2"/>
            <a:r>
              <a:rPr lang="en-US" sz="2400" b="0" dirty="0">
                <a:latin typeface="Century Gothic" panose="020B0502020202020204" pitchFamily="34" charset="0"/>
              </a:rPr>
              <a:t>Tribe will assist in finding qualified borrower in event of default</a:t>
            </a:r>
          </a:p>
          <a:p>
            <a:pPr lvl="2"/>
            <a:r>
              <a:rPr lang="en-US" sz="2400" b="0" dirty="0">
                <a:latin typeface="Century Gothic" panose="020B0502020202020204" pitchFamily="34" charset="0"/>
              </a:rPr>
              <a:t>Tribe will support enforcement of foreclosure and evictions in event of default</a:t>
            </a:r>
          </a:p>
        </p:txBody>
      </p:sp>
      <p:sp>
        <p:nvSpPr>
          <p:cNvPr id="11" name="Title 10">
            <a:extLst>
              <a:ext uri="{FF2B5EF4-FFF2-40B4-BE49-F238E27FC236}">
                <a16:creationId xmlns:a16="http://schemas.microsoft.com/office/drawing/2014/main" id="{BC653630-4CAE-4C37-516D-ECAB09222A25}"/>
              </a:ext>
            </a:extLst>
          </p:cNvPr>
          <p:cNvSpPr>
            <a:spLocks noGrp="1"/>
          </p:cNvSpPr>
          <p:nvPr>
            <p:ph type="title" idx="4294967295"/>
          </p:nvPr>
        </p:nvSpPr>
        <p:spPr>
          <a:xfrm>
            <a:off x="0" y="0"/>
            <a:ext cx="12192000" cy="1295400"/>
          </a:xfrm>
        </p:spPr>
        <p:txBody>
          <a:bodyPr>
            <a:normAutofit/>
          </a:bodyPr>
          <a:lstStyle/>
          <a:p>
            <a:pPr algn="ctr"/>
            <a:r>
              <a:rPr lang="en-US" dirty="0">
                <a:solidFill>
                  <a:schemeClr val="bg1"/>
                </a:solidFill>
              </a:rPr>
              <a:t> </a:t>
            </a:r>
            <a:r>
              <a:rPr lang="en-US" sz="4000" b="0" dirty="0">
                <a:solidFill>
                  <a:schemeClr val="bg1"/>
                </a:solidFill>
                <a:latin typeface="Montserrat" panose="00000500000000000000" pitchFamily="2" charset="0"/>
              </a:rPr>
              <a:t>Memorandum</a:t>
            </a:r>
            <a:r>
              <a:rPr lang="en-US" sz="4000" b="0" spc="-300" dirty="0">
                <a:solidFill>
                  <a:schemeClr val="bg1"/>
                </a:solidFill>
                <a:latin typeface="Montserrat" panose="00000500000000000000" pitchFamily="2" charset="0"/>
              </a:rPr>
              <a:t> of  </a:t>
            </a:r>
            <a:r>
              <a:rPr lang="en-US" sz="4000" b="0" dirty="0">
                <a:solidFill>
                  <a:schemeClr val="bg1"/>
                </a:solidFill>
                <a:latin typeface="Montserrat" panose="00000500000000000000" pitchFamily="2" charset="0"/>
              </a:rPr>
              <a:t>Understanding </a:t>
            </a:r>
            <a:r>
              <a:rPr lang="en-US" sz="4000" b="0" spc="-300" dirty="0">
                <a:solidFill>
                  <a:schemeClr val="bg1"/>
                </a:solidFill>
                <a:latin typeface="Montserrat" panose="00000500000000000000" pitchFamily="2" charset="0"/>
              </a:rPr>
              <a:t>(MOU)</a:t>
            </a:r>
          </a:p>
        </p:txBody>
      </p:sp>
    </p:spTree>
    <p:extLst>
      <p:ext uri="{BB962C8B-B14F-4D97-AF65-F5344CB8AC3E}">
        <p14:creationId xmlns:p14="http://schemas.microsoft.com/office/powerpoint/2010/main" val="683630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C4C0A6FE-E4F2-410D-0D72-6738FE8C5558}"/>
              </a:ext>
            </a:extLst>
          </p:cNvPr>
          <p:cNvSpPr>
            <a:spLocks noGrp="1"/>
          </p:cNvSpPr>
          <p:nvPr>
            <p:ph type="title" idx="4294967295"/>
          </p:nvPr>
        </p:nvSpPr>
        <p:spPr>
          <a:xfrm>
            <a:off x="0" y="0"/>
            <a:ext cx="12192000" cy="1295400"/>
          </a:xfrm>
        </p:spPr>
        <p:txBody>
          <a:bodyPr>
            <a:normAutofit/>
          </a:bodyPr>
          <a:lstStyle/>
          <a:p>
            <a:pPr algn="ctr">
              <a:defRPr/>
            </a:pPr>
            <a:r>
              <a:rPr lang="en-US" altLang="en-US" sz="4000" b="0" dirty="0">
                <a:solidFill>
                  <a:schemeClr val="bg1"/>
                </a:solidFill>
                <a:latin typeface="Montserrat" panose="00000500000000000000" pitchFamily="2" charset="0"/>
              </a:rPr>
              <a:t>The Residential Lease</a:t>
            </a:r>
          </a:p>
        </p:txBody>
      </p:sp>
      <p:sp>
        <p:nvSpPr>
          <p:cNvPr id="33795" name="Rectangle 3">
            <a:extLst>
              <a:ext uri="{FF2B5EF4-FFF2-40B4-BE49-F238E27FC236}">
                <a16:creationId xmlns:a16="http://schemas.microsoft.com/office/drawing/2014/main" id="{2E33B511-2C6F-C779-7662-31181EB143DB}"/>
              </a:ext>
            </a:extLst>
          </p:cNvPr>
          <p:cNvSpPr>
            <a:spLocks noGrp="1" noChangeArrowheads="1"/>
          </p:cNvSpPr>
          <p:nvPr>
            <p:ph idx="4294967295"/>
          </p:nvPr>
        </p:nvSpPr>
        <p:spPr>
          <a:xfrm>
            <a:off x="0" y="1560512"/>
            <a:ext cx="12192000" cy="5297488"/>
          </a:xfrm>
        </p:spPr>
        <p:txBody>
          <a:bodyPr>
            <a:normAutofit lnSpcReduction="10000"/>
          </a:bodyPr>
          <a:lstStyle/>
          <a:p>
            <a:pPr lvl="1" eaLnBrk="1" hangingPunct="1">
              <a:buFont typeface="Wingdings" panose="05000000000000000000" pitchFamily="2" charset="2"/>
              <a:buChar char="ü"/>
            </a:pPr>
            <a:r>
              <a:rPr lang="en-US" altLang="en-US" b="0" dirty="0">
                <a:latin typeface="Century Gothic" panose="020B0502020202020204" pitchFamily="34" charset="0"/>
              </a:rPr>
              <a:t>A possessory interest in the land</a:t>
            </a:r>
          </a:p>
          <a:p>
            <a:pPr lvl="1" eaLnBrk="1" hangingPunct="1">
              <a:buFont typeface="Wingdings" panose="05000000000000000000" pitchFamily="2" charset="2"/>
              <a:buChar char="ü"/>
            </a:pPr>
            <a:endParaRPr lang="en-US" altLang="en-US" b="0" dirty="0">
              <a:latin typeface="Century Gothic" panose="020B0502020202020204" pitchFamily="34" charset="0"/>
            </a:endParaRPr>
          </a:p>
          <a:p>
            <a:pPr lvl="1" eaLnBrk="1" hangingPunct="1">
              <a:buFont typeface="Wingdings" panose="05000000000000000000" pitchFamily="2" charset="2"/>
              <a:buChar char="ü"/>
            </a:pPr>
            <a:r>
              <a:rPr lang="en-US" altLang="en-US" b="0" dirty="0">
                <a:latin typeface="Century Gothic" panose="020B0502020202020204" pitchFamily="34" charset="0"/>
              </a:rPr>
              <a:t>Differs from land assignment – has specific terms &amp; conditions</a:t>
            </a:r>
          </a:p>
          <a:p>
            <a:pPr lvl="1" eaLnBrk="1" hangingPunct="1">
              <a:buFont typeface="Wingdings" panose="05000000000000000000" pitchFamily="2" charset="2"/>
              <a:buChar char="ü"/>
            </a:pPr>
            <a:endParaRPr lang="en-US" altLang="en-US" b="0" dirty="0">
              <a:latin typeface="Century Gothic" panose="020B0502020202020204" pitchFamily="34" charset="0"/>
            </a:endParaRPr>
          </a:p>
          <a:p>
            <a:pPr lvl="1" eaLnBrk="1" hangingPunct="1">
              <a:buFont typeface="Wingdings" panose="05000000000000000000" pitchFamily="2" charset="2"/>
              <a:buChar char="ü"/>
            </a:pPr>
            <a:r>
              <a:rPr lang="en-US" altLang="en-US" b="0" dirty="0">
                <a:latin typeface="Century Gothic" panose="020B0502020202020204" pitchFamily="34" charset="0"/>
              </a:rPr>
              <a:t>BIA regulations at 25 CFR Part 162 govern leases on tribal trust lands</a:t>
            </a:r>
          </a:p>
          <a:p>
            <a:pPr lvl="1" eaLnBrk="1" hangingPunct="1">
              <a:buFont typeface="Wingdings" panose="05000000000000000000" pitchFamily="2" charset="2"/>
              <a:buChar char="ü"/>
            </a:pPr>
            <a:endParaRPr lang="en-US" altLang="en-US" b="0" dirty="0">
              <a:latin typeface="Century Gothic" panose="020B0502020202020204" pitchFamily="34" charset="0"/>
            </a:endParaRPr>
          </a:p>
          <a:p>
            <a:pPr lvl="1" eaLnBrk="1" hangingPunct="1">
              <a:buFont typeface="Wingdings" panose="05000000000000000000" pitchFamily="2" charset="2"/>
              <a:buChar char="ü"/>
            </a:pPr>
            <a:r>
              <a:rPr lang="en-US" altLang="en-US" b="0" dirty="0">
                <a:latin typeface="Century Gothic" panose="020B0502020202020204" pitchFamily="34" charset="0"/>
              </a:rPr>
              <a:t>All federal agencies who lend (VA, HUD, USDA) must approve lease form </a:t>
            </a:r>
          </a:p>
          <a:p>
            <a:pPr lvl="1" eaLnBrk="1" hangingPunct="1">
              <a:buFont typeface="Wingdings" panose="05000000000000000000" pitchFamily="2" charset="2"/>
              <a:buChar char="ü"/>
            </a:pPr>
            <a:r>
              <a:rPr lang="en-US" altLang="en-US" b="0" dirty="0">
                <a:latin typeface="Century Gothic" panose="020B0502020202020204" pitchFamily="34" charset="0"/>
              </a:rPr>
              <a:t>Governed by applicable federal &amp; tribal law</a:t>
            </a:r>
          </a:p>
          <a:p>
            <a:pPr lvl="1" eaLnBrk="1" hangingPunct="1">
              <a:buFont typeface="Wingdings" panose="05000000000000000000" pitchFamily="2" charset="2"/>
              <a:buChar char="ü"/>
            </a:pPr>
            <a:endParaRPr lang="en-US" altLang="en-US" b="0" dirty="0">
              <a:latin typeface="Century Gothic" panose="020B0502020202020204" pitchFamily="34" charset="0"/>
            </a:endParaRPr>
          </a:p>
          <a:p>
            <a:pPr lvl="1" eaLnBrk="1" hangingPunct="1">
              <a:buFont typeface="Wingdings" panose="05000000000000000000" pitchFamily="2" charset="2"/>
              <a:buChar char="ü"/>
            </a:pPr>
            <a:r>
              <a:rPr lang="en-US" altLang="en-US" b="0" dirty="0">
                <a:latin typeface="Century Gothic" panose="020B0502020202020204" pitchFamily="34" charset="0"/>
              </a:rPr>
              <a:t>Should allow for assignment of the lease by lessee (the borrower) before foreclosure.</a:t>
            </a:r>
          </a:p>
          <a:p>
            <a:pPr lvl="1" eaLnBrk="1" hangingPunct="1">
              <a:buFont typeface="Wingdings" panose="05000000000000000000" pitchFamily="2" charset="2"/>
              <a:buChar char="ü"/>
            </a:pPr>
            <a:endParaRPr lang="en-US" altLang="en-US" b="0" dirty="0">
              <a:latin typeface="Century Gothic" panose="020B0502020202020204" pitchFamily="34" charset="0"/>
            </a:endParaRPr>
          </a:p>
          <a:p>
            <a:pPr lvl="1" eaLnBrk="1" hangingPunct="1">
              <a:buFont typeface="Wingdings" panose="05000000000000000000" pitchFamily="2" charset="2"/>
              <a:buChar char="ü"/>
            </a:pPr>
            <a:r>
              <a:rPr lang="en-US" altLang="en-US" b="0" dirty="0">
                <a:latin typeface="Century Gothic" panose="020B0502020202020204" pitchFamily="34" charset="0"/>
              </a:rPr>
              <a:t>Should allow for subleasing and assignment without further tribal and BIA approval</a:t>
            </a:r>
          </a:p>
          <a:p>
            <a:pPr lvl="1" eaLnBrk="1" hangingPunct="1">
              <a:buFont typeface="Wingdings" panose="05000000000000000000" pitchFamily="2" charset="2"/>
              <a:buChar char="ü"/>
            </a:pPr>
            <a:endParaRPr lang="en-US" altLang="en-US" dirty="0"/>
          </a:p>
          <a:p>
            <a:pPr lvl="1" eaLnBrk="1" hangingPunct="1">
              <a:buFont typeface="Wingdings" panose="05000000000000000000" pitchFamily="2" charset="2"/>
              <a:buChar char="ü"/>
            </a:pPr>
            <a:endParaRPr lang="en-US" altLang="en-US" dirty="0"/>
          </a:p>
          <a:p>
            <a:pPr lvl="1" eaLnBrk="1" hangingPunct="1">
              <a:buFont typeface="Wingdings" panose="05000000000000000000" pitchFamily="2" charset="2"/>
              <a:buChar char="ü"/>
            </a:pPr>
            <a:endParaRPr lang="en-US" altLang="en-US" dirty="0"/>
          </a:p>
          <a:p>
            <a:pPr lvl="1" eaLnBrk="1" hangingPunct="1">
              <a:buFont typeface="Wingdings" panose="05000000000000000000" pitchFamily="2" charset="2"/>
              <a:buChar char="ü"/>
            </a:pPr>
            <a:endParaRPr lang="en-US" altLang="en-US" dirty="0"/>
          </a:p>
          <a:p>
            <a:pPr lvl="1" eaLnBrk="1" hangingPunct="1">
              <a:buFont typeface="Wingdings" panose="05000000000000000000" pitchFamily="2" charset="2"/>
              <a:buChar char="ü"/>
            </a:pPr>
            <a:endParaRPr lang="en-US" alt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CD44-494F-5BE8-5717-BF78AD739801}"/>
              </a:ext>
            </a:extLst>
          </p:cNvPr>
          <p:cNvSpPr>
            <a:spLocks noGrp="1"/>
          </p:cNvSpPr>
          <p:nvPr>
            <p:ph type="title" idx="4294967295"/>
          </p:nvPr>
        </p:nvSpPr>
        <p:spPr>
          <a:xfrm>
            <a:off x="0" y="0"/>
            <a:ext cx="12192000" cy="1325563"/>
          </a:xfrm>
        </p:spPr>
        <p:txBody>
          <a:bodyPr/>
          <a:lstStyle/>
          <a:p>
            <a:pPr algn="ctr"/>
            <a:r>
              <a:rPr lang="en-US" b="0" dirty="0">
                <a:solidFill>
                  <a:schemeClr val="bg1"/>
                </a:solidFill>
                <a:latin typeface="Montserrat" panose="00000500000000000000" pitchFamily="2" charset="0"/>
              </a:rPr>
              <a:t>RESIDENTIAL LEASE</a:t>
            </a:r>
          </a:p>
        </p:txBody>
      </p:sp>
      <p:sp>
        <p:nvSpPr>
          <p:cNvPr id="3" name="Content Placeholder 2">
            <a:extLst>
              <a:ext uri="{FF2B5EF4-FFF2-40B4-BE49-F238E27FC236}">
                <a16:creationId xmlns:a16="http://schemas.microsoft.com/office/drawing/2014/main" id="{60D406BD-DAA0-080B-C146-5A4C08C6F6DF}"/>
              </a:ext>
            </a:extLst>
          </p:cNvPr>
          <p:cNvSpPr>
            <a:spLocks noGrp="1"/>
          </p:cNvSpPr>
          <p:nvPr>
            <p:ph idx="4294967295"/>
          </p:nvPr>
        </p:nvSpPr>
        <p:spPr>
          <a:xfrm>
            <a:off x="981074" y="1825625"/>
            <a:ext cx="9686925" cy="4351338"/>
          </a:xfrm>
        </p:spPr>
        <p:txBody>
          <a:bodyPr vert="horz" lIns="91440" tIns="45720" rIns="91440" bIns="45720" rtlCol="0" anchor="t">
            <a:normAutofit/>
          </a:bodyPr>
          <a:lstStyle/>
          <a:p>
            <a:r>
              <a:rPr lang="en-US" dirty="0"/>
              <a:t>One-stop Lease </a:t>
            </a:r>
          </a:p>
          <a:p>
            <a:pPr lvl="1"/>
            <a:endParaRPr lang="en-US" dirty="0"/>
          </a:p>
          <a:p>
            <a:pPr lvl="1"/>
            <a:r>
              <a:rPr lang="en-US" dirty="0"/>
              <a:t>At HUD Section 184 website</a:t>
            </a:r>
          </a:p>
          <a:p>
            <a:pPr lvl="2"/>
            <a:r>
              <a:rPr lang="en-US" dirty="0">
                <a:hlinkClick r:id="rId2"/>
              </a:rPr>
              <a:t>www.hud.gov/section184-leasing</a:t>
            </a:r>
            <a:endParaRPr lang="en-US" dirty="0"/>
          </a:p>
          <a:p>
            <a:pPr lvl="2"/>
            <a:endParaRPr lang="en-US" dirty="0"/>
          </a:p>
          <a:p>
            <a:pPr lvl="2"/>
            <a:endParaRPr lang="en-US" dirty="0"/>
          </a:p>
          <a:p>
            <a:pPr lvl="2"/>
            <a:endParaRPr lang="en-US" dirty="0"/>
          </a:p>
          <a:p>
            <a:pPr lvl="2"/>
            <a:endParaRPr lang="en-US" dirty="0"/>
          </a:p>
          <a:p>
            <a:pPr marL="914400" lvl="2" indent="0" algn="ctr">
              <a:buNone/>
              <a:tabLst>
                <a:tab pos="457200" algn="l"/>
                <a:tab pos="1143000" algn="l"/>
                <a:tab pos="10401300" algn="l"/>
              </a:tabLst>
            </a:pPr>
            <a:r>
              <a:rPr lang="en-US" sz="3200" b="1" dirty="0">
                <a:latin typeface="Barlow"/>
              </a:rPr>
              <a:t>DON’T REINVENT THE WHEEL</a:t>
            </a:r>
          </a:p>
        </p:txBody>
      </p:sp>
    </p:spTree>
    <p:extLst>
      <p:ext uri="{BB962C8B-B14F-4D97-AF65-F5344CB8AC3E}">
        <p14:creationId xmlns:p14="http://schemas.microsoft.com/office/powerpoint/2010/main" val="17210076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45EA2529-B4FF-A917-4A75-BE9517730F9E}"/>
              </a:ext>
            </a:extLst>
          </p:cNvPr>
          <p:cNvSpPr txBox="1">
            <a:spLocks/>
          </p:cNvSpPr>
          <p:nvPr/>
        </p:nvSpPr>
        <p:spPr>
          <a:xfrm>
            <a:off x="-15240" y="-114300"/>
            <a:ext cx="12192000" cy="1076323"/>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auto" latinLnBrk="0" hangingPunct="1">
              <a:lnSpc>
                <a:spcPct val="100000"/>
              </a:lnSpc>
              <a:spcBef>
                <a:spcPct val="0"/>
              </a:spcBef>
              <a:spcAft>
                <a:spcPts val="0"/>
              </a:spcAft>
              <a:buClrTx/>
              <a:buSzTx/>
              <a:buFont typeface="Wingdings" panose="05000000000000000000" pitchFamily="2" charset="2"/>
              <a:buNone/>
              <a:tabLst/>
              <a:defRPr/>
            </a:pPr>
            <a:r>
              <a:rPr kumimoji="0" lang="en-US" altLang="en-US" sz="4800" b="0" i="0" u="none" strike="noStrike" kern="1200" cap="none" spc="-38" normalizeH="0" baseline="0" noProof="0" dirty="0">
                <a:ln w="3175">
                  <a:noFill/>
                </a:ln>
                <a:solidFill>
                  <a:schemeClr val="bg1"/>
                </a:solidFill>
                <a:effectLst/>
                <a:uLnTx/>
                <a:uFillTx/>
                <a:latin typeface="Montserrat" panose="00000500000000000000" pitchFamily="2" charset="0"/>
              </a:rPr>
              <a:t> </a:t>
            </a:r>
            <a:r>
              <a:rPr kumimoji="0" lang="en-US" altLang="en-US" sz="4000" b="0" i="0" u="none" strike="noStrike" kern="1200" cap="none" spc="-38" normalizeH="0" baseline="0" noProof="0" dirty="0">
                <a:ln w="3175">
                  <a:noFill/>
                </a:ln>
                <a:solidFill>
                  <a:schemeClr val="bg1"/>
                </a:solidFill>
                <a:effectLst/>
                <a:uLnTx/>
                <a:uFillTx/>
                <a:latin typeface="Montserrat" panose="00000500000000000000" pitchFamily="2" charset="0"/>
              </a:rPr>
              <a:t>Making a Residential Lease more Efficient</a:t>
            </a:r>
          </a:p>
        </p:txBody>
      </p:sp>
      <p:sp>
        <p:nvSpPr>
          <p:cNvPr id="3" name="Rectangle 3">
            <a:extLst>
              <a:ext uri="{FF2B5EF4-FFF2-40B4-BE49-F238E27FC236}">
                <a16:creationId xmlns:a16="http://schemas.microsoft.com/office/drawing/2014/main" id="{B3A628D7-B145-B5B0-F564-5F48569672C7}"/>
              </a:ext>
            </a:extLst>
          </p:cNvPr>
          <p:cNvSpPr txBox="1">
            <a:spLocks noChangeArrowheads="1"/>
          </p:cNvSpPr>
          <p:nvPr/>
        </p:nvSpPr>
        <p:spPr bwMode="auto">
          <a:xfrm>
            <a:off x="1216152" y="1655064"/>
            <a:ext cx="9729216" cy="4636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90488" indent="-90488">
              <a:lnSpc>
                <a:spcPct val="90000"/>
              </a:lnSpc>
              <a:spcBef>
                <a:spcPts val="1200"/>
              </a:spcBef>
              <a:spcAft>
                <a:spcPts val="200"/>
              </a:spcAft>
              <a:buClr>
                <a:schemeClr val="accent1"/>
              </a:buClr>
              <a:buSzPct val="100000"/>
              <a:buFont typeface="Calibri" panose="020F0502020204030204" pitchFamily="34" charset="0"/>
              <a:buChar char=" "/>
              <a:defRPr sz="2000">
                <a:solidFill>
                  <a:srgbClr val="404040"/>
                </a:solidFill>
                <a:latin typeface="Calibri" panose="020F0502020204030204" pitchFamily="34" charset="0"/>
              </a:defRPr>
            </a:lvl1pPr>
            <a:lvl2pPr marL="382588" indent="-182563">
              <a:lnSpc>
                <a:spcPct val="90000"/>
              </a:lnSpc>
              <a:spcBef>
                <a:spcPts val="200"/>
              </a:spcBef>
              <a:spcAft>
                <a:spcPts val="400"/>
              </a:spcAft>
              <a:buClr>
                <a:schemeClr val="accent1"/>
              </a:buClr>
              <a:buFont typeface="Calibri" panose="020F0502020204030204" pitchFamily="34" charset="0"/>
              <a:buChar char="◦"/>
              <a:defRPr>
                <a:solidFill>
                  <a:srgbClr val="404040"/>
                </a:solidFill>
                <a:latin typeface="Calibri" panose="020F0502020204030204" pitchFamily="34" charset="0"/>
              </a:defRPr>
            </a:lvl2pPr>
            <a:lvl3pPr marL="566738"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3pPr>
            <a:lvl4pPr marL="749300"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4pPr>
            <a:lvl5pPr marL="931863"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5pPr>
            <a:lvl6pPr marL="13890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6pPr>
            <a:lvl7pPr marL="18462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7pPr>
            <a:lvl8pPr marL="23034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8pPr>
            <a:lvl9pPr marL="27606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9pPr>
          </a:lstStyle>
          <a:p>
            <a:pPr marL="382588" marR="0" lvl="1" indent="-182563" defTabSz="914400" eaLnBrk="1" fontAlgn="base" latinLnBrk="0" hangingPunct="1">
              <a:lnSpc>
                <a:spcPct val="90000"/>
              </a:lnSpc>
              <a:spcBef>
                <a:spcPts val="200"/>
              </a:spcBef>
              <a:spcAft>
                <a:spcPts val="400"/>
              </a:spcAft>
              <a:buClr>
                <a:srgbClr val="E48312"/>
              </a:buClr>
              <a:buSzTx/>
              <a:buFont typeface="Wingdings" panose="05000000000000000000" pitchFamily="2" charset="2"/>
              <a:buChar char="ü"/>
              <a:tabLst/>
              <a:defRPr/>
            </a:pPr>
            <a:endParaRPr kumimoji="0" lang="en-US" altLang="en-US" sz="1800" b="0" i="0" u="none" strike="noStrike" kern="0" cap="none" spc="0" normalizeH="0" baseline="0" noProof="0" dirty="0">
              <a:ln>
                <a:noFill/>
              </a:ln>
              <a:solidFill>
                <a:srgbClr val="404040"/>
              </a:solidFill>
              <a:effectLst/>
              <a:uLnTx/>
              <a:uFillTx/>
              <a:latin typeface="Calibri" panose="020F0502020204030204" pitchFamily="34" charset="0"/>
            </a:endParaRPr>
          </a:p>
          <a:p>
            <a:pPr marL="382588" marR="0" lvl="1" indent="-182563" defTabSz="914400" eaLnBrk="1" fontAlgn="base" latinLnBrk="0" hangingPunct="1">
              <a:lnSpc>
                <a:spcPct val="90000"/>
              </a:lnSpc>
              <a:spcBef>
                <a:spcPts val="200"/>
              </a:spcBef>
              <a:spcAft>
                <a:spcPts val="400"/>
              </a:spcAft>
              <a:buClrTx/>
              <a:buSzTx/>
              <a:buFont typeface="Wingdings" panose="05000000000000000000" pitchFamily="2" charset="2"/>
              <a:buChar char="ü"/>
              <a:tabLst/>
              <a:defRPr/>
            </a:pPr>
            <a:r>
              <a:rPr kumimoji="0" lang="en-US" altLang="en-US" sz="2400" b="0" i="0" u="none" strike="noStrike" kern="0" cap="none" spc="0" normalizeH="0" baseline="0" noProof="0" dirty="0">
                <a:ln>
                  <a:noFill/>
                </a:ln>
                <a:solidFill>
                  <a:srgbClr val="404040"/>
                </a:solidFill>
                <a:effectLst/>
                <a:uLnTx/>
                <a:uFillTx/>
                <a:latin typeface="Century Gothic" panose="020B0502020202020204" pitchFamily="34" charset="0"/>
              </a:rPr>
              <a:t>All federal agencies who lend (VA, HUD, USDA) approve lease form</a:t>
            </a:r>
          </a:p>
          <a:p>
            <a:pPr marL="200025" marR="0" lvl="1" indent="0" defTabSz="914400" eaLnBrk="1" fontAlgn="base" latinLnBrk="0" hangingPunct="1">
              <a:lnSpc>
                <a:spcPct val="90000"/>
              </a:lnSpc>
              <a:spcBef>
                <a:spcPts val="200"/>
              </a:spcBef>
              <a:spcAft>
                <a:spcPts val="400"/>
              </a:spcAft>
              <a:buClrTx/>
              <a:buSzTx/>
              <a:buNone/>
              <a:tabLst/>
              <a:defRPr/>
            </a:pPr>
            <a:r>
              <a:rPr kumimoji="0" lang="en-US" altLang="en-US" sz="2400" b="0" i="0" u="none" strike="noStrike" kern="0" cap="none" spc="0" normalizeH="0" baseline="0" noProof="0" dirty="0">
                <a:ln>
                  <a:noFill/>
                </a:ln>
                <a:solidFill>
                  <a:srgbClr val="404040"/>
                </a:solidFill>
                <a:effectLst/>
                <a:uLnTx/>
                <a:uFillTx/>
                <a:latin typeface="Century Gothic" panose="020B0502020202020204" pitchFamily="34" charset="0"/>
              </a:rPr>
              <a:t> </a:t>
            </a:r>
          </a:p>
          <a:p>
            <a:pPr marL="382588" marR="0" lvl="1" indent="-182563" defTabSz="914400" eaLnBrk="1" fontAlgn="base" latinLnBrk="0" hangingPunct="1">
              <a:lnSpc>
                <a:spcPct val="90000"/>
              </a:lnSpc>
              <a:spcBef>
                <a:spcPts val="200"/>
              </a:spcBef>
              <a:spcAft>
                <a:spcPts val="400"/>
              </a:spcAft>
              <a:buClrTx/>
              <a:buSzTx/>
              <a:buFont typeface="Wingdings" panose="05000000000000000000" pitchFamily="2" charset="2"/>
              <a:buChar char="ü"/>
              <a:tabLst/>
              <a:defRPr/>
            </a:pPr>
            <a:r>
              <a:rPr kumimoji="0" lang="en-US" altLang="en-US" sz="2400" b="0" i="0" u="none" strike="noStrike" kern="0" cap="none" spc="0" normalizeH="0" baseline="0" noProof="0" dirty="0">
                <a:ln>
                  <a:noFill/>
                </a:ln>
                <a:solidFill>
                  <a:srgbClr val="404040"/>
                </a:solidFill>
                <a:effectLst/>
                <a:uLnTx/>
                <a:uFillTx/>
                <a:latin typeface="Century Gothic" panose="020B0502020202020204" pitchFamily="34" charset="0"/>
              </a:rPr>
              <a:t>Delegate lease approval to a department</a:t>
            </a:r>
          </a:p>
          <a:p>
            <a:pPr marL="200025" marR="0" lvl="1" indent="0" defTabSz="914400" eaLnBrk="1" fontAlgn="base" latinLnBrk="0" hangingPunct="1">
              <a:lnSpc>
                <a:spcPct val="90000"/>
              </a:lnSpc>
              <a:spcBef>
                <a:spcPts val="200"/>
              </a:spcBef>
              <a:spcAft>
                <a:spcPts val="400"/>
              </a:spcAft>
              <a:buClrTx/>
              <a:buSzTx/>
              <a:buNone/>
              <a:tabLst/>
              <a:defRPr/>
            </a:pPr>
            <a:endParaRPr kumimoji="0" lang="en-US" altLang="en-US" sz="2400" b="0" i="0" u="none" strike="noStrike" kern="0" cap="none" spc="0" normalizeH="0" baseline="0" noProof="0" dirty="0">
              <a:ln>
                <a:noFill/>
              </a:ln>
              <a:solidFill>
                <a:srgbClr val="404040"/>
              </a:solidFill>
              <a:effectLst/>
              <a:uLnTx/>
              <a:uFillTx/>
              <a:latin typeface="Century Gothic" panose="020B0502020202020204" pitchFamily="34" charset="0"/>
            </a:endParaRPr>
          </a:p>
          <a:p>
            <a:pPr marL="382588" marR="0" lvl="1" indent="-182563" defTabSz="914400" eaLnBrk="1" fontAlgn="base" latinLnBrk="0" hangingPunct="1">
              <a:lnSpc>
                <a:spcPct val="90000"/>
              </a:lnSpc>
              <a:spcBef>
                <a:spcPts val="200"/>
              </a:spcBef>
              <a:spcAft>
                <a:spcPts val="400"/>
              </a:spcAft>
              <a:buClrTx/>
              <a:buSzTx/>
              <a:buFont typeface="Wingdings" panose="05000000000000000000" pitchFamily="2" charset="2"/>
              <a:buChar char="ü"/>
              <a:tabLst/>
              <a:defRPr/>
            </a:pPr>
            <a:r>
              <a:rPr kumimoji="0" lang="en-US" altLang="en-US" sz="2400" b="0" i="0" u="none" strike="noStrike" kern="0" cap="none" spc="0" normalizeH="0" baseline="0" noProof="0" dirty="0">
                <a:ln>
                  <a:noFill/>
                </a:ln>
                <a:solidFill>
                  <a:srgbClr val="404040"/>
                </a:solidFill>
                <a:effectLst/>
                <a:uLnTx/>
                <a:uFillTx/>
                <a:latin typeface="Century Gothic" panose="020B0502020202020204" pitchFamily="34" charset="0"/>
              </a:rPr>
              <a:t>Allow for assignment of the lease by lessee (the borrower) before foreclosure</a:t>
            </a:r>
          </a:p>
          <a:p>
            <a:pPr marL="200025" marR="0" lvl="1" indent="0" defTabSz="914400" eaLnBrk="1" fontAlgn="base" latinLnBrk="0" hangingPunct="1">
              <a:lnSpc>
                <a:spcPct val="90000"/>
              </a:lnSpc>
              <a:spcBef>
                <a:spcPts val="200"/>
              </a:spcBef>
              <a:spcAft>
                <a:spcPts val="400"/>
              </a:spcAft>
              <a:buClrTx/>
              <a:buSzTx/>
              <a:buNone/>
              <a:tabLst/>
              <a:defRPr/>
            </a:pPr>
            <a:endParaRPr kumimoji="0" lang="en-US" altLang="en-US" sz="2400" b="0" i="0" u="none" strike="noStrike" kern="0" cap="none" spc="0" normalizeH="0" baseline="0" noProof="0" dirty="0">
              <a:ln>
                <a:noFill/>
              </a:ln>
              <a:solidFill>
                <a:srgbClr val="404040"/>
              </a:solidFill>
              <a:effectLst/>
              <a:uLnTx/>
              <a:uFillTx/>
              <a:latin typeface="Century Gothic" panose="020B0502020202020204" pitchFamily="34" charset="0"/>
            </a:endParaRPr>
          </a:p>
          <a:p>
            <a:pPr marL="382588" marR="0" lvl="1" indent="-182563" defTabSz="914400" eaLnBrk="1" fontAlgn="base" latinLnBrk="0" hangingPunct="1">
              <a:lnSpc>
                <a:spcPct val="90000"/>
              </a:lnSpc>
              <a:spcBef>
                <a:spcPts val="200"/>
              </a:spcBef>
              <a:spcAft>
                <a:spcPts val="400"/>
              </a:spcAft>
              <a:buClrTx/>
              <a:buSzTx/>
              <a:buFont typeface="Wingdings" panose="05000000000000000000" pitchFamily="2" charset="2"/>
              <a:buChar char="ü"/>
              <a:tabLst/>
              <a:defRPr/>
            </a:pPr>
            <a:r>
              <a:rPr kumimoji="0" lang="en-US" altLang="en-US" sz="2400" b="0" i="0" u="none" strike="noStrike" kern="0" cap="none" spc="0" normalizeH="0" baseline="0" noProof="0" dirty="0">
                <a:ln>
                  <a:noFill/>
                </a:ln>
                <a:solidFill>
                  <a:srgbClr val="404040"/>
                </a:solidFill>
                <a:effectLst/>
                <a:uLnTx/>
                <a:uFillTx/>
                <a:latin typeface="Century Gothic" panose="020B0502020202020204" pitchFamily="34" charset="0"/>
              </a:rPr>
              <a:t>Allow for subleasing and assignment without further tribal and BIA approval</a:t>
            </a:r>
          </a:p>
          <a:p>
            <a:pPr marL="382588" marR="0" lvl="1" indent="-182563" defTabSz="914400" eaLnBrk="1" fontAlgn="base" latinLnBrk="0" hangingPunct="1">
              <a:lnSpc>
                <a:spcPct val="90000"/>
              </a:lnSpc>
              <a:spcBef>
                <a:spcPts val="200"/>
              </a:spcBef>
              <a:spcAft>
                <a:spcPts val="400"/>
              </a:spcAft>
              <a:buClr>
                <a:srgbClr val="E48312"/>
              </a:buClr>
              <a:buSzTx/>
              <a:buFont typeface="Wingdings" panose="05000000000000000000" pitchFamily="2" charset="2"/>
              <a:buChar char="ü"/>
              <a:tabLst/>
              <a:defRPr/>
            </a:pPr>
            <a:endParaRPr kumimoji="0" lang="en-US" altLang="en-US" sz="1800" b="0" i="0" u="none" strike="noStrike" kern="0" cap="none" spc="0" normalizeH="0" baseline="0" noProof="0" dirty="0">
              <a:ln>
                <a:noFill/>
              </a:ln>
              <a:solidFill>
                <a:srgbClr val="404040"/>
              </a:solidFill>
              <a:effectLst/>
              <a:uLnTx/>
              <a:uFillTx/>
              <a:latin typeface="Calibri" panose="020F0502020204030204" pitchFamily="34" charset="0"/>
            </a:endParaRPr>
          </a:p>
          <a:p>
            <a:pPr marL="382588" marR="0" lvl="1" indent="-182563" defTabSz="914400" eaLnBrk="1" fontAlgn="base" latinLnBrk="0" hangingPunct="1">
              <a:lnSpc>
                <a:spcPct val="90000"/>
              </a:lnSpc>
              <a:spcBef>
                <a:spcPts val="200"/>
              </a:spcBef>
              <a:spcAft>
                <a:spcPts val="400"/>
              </a:spcAft>
              <a:buClr>
                <a:srgbClr val="E48312"/>
              </a:buClr>
              <a:buSzTx/>
              <a:buFont typeface="Wingdings" panose="05000000000000000000" pitchFamily="2" charset="2"/>
              <a:buChar char="ü"/>
              <a:tabLst/>
              <a:defRPr/>
            </a:pPr>
            <a:endParaRPr kumimoji="0" lang="en-US" altLang="en-US" sz="1800" b="0" i="0" u="none" strike="noStrike" kern="0" cap="none" spc="0" normalizeH="0" baseline="0" noProof="0" dirty="0">
              <a:ln>
                <a:noFill/>
              </a:ln>
              <a:solidFill>
                <a:srgbClr val="404040"/>
              </a:solidFill>
              <a:effectLst/>
              <a:uLnTx/>
              <a:uFillTx/>
              <a:latin typeface="Calibri" panose="020F0502020204030204" pitchFamily="34" charset="0"/>
            </a:endParaRPr>
          </a:p>
          <a:p>
            <a:pPr marL="382588" marR="0" lvl="1" indent="-182563" defTabSz="914400" eaLnBrk="1" fontAlgn="base" latinLnBrk="0" hangingPunct="1">
              <a:lnSpc>
                <a:spcPct val="90000"/>
              </a:lnSpc>
              <a:spcBef>
                <a:spcPts val="200"/>
              </a:spcBef>
              <a:spcAft>
                <a:spcPts val="400"/>
              </a:spcAft>
              <a:buClr>
                <a:srgbClr val="E48312"/>
              </a:buClr>
              <a:buSzTx/>
              <a:buFont typeface="Wingdings" panose="05000000000000000000" pitchFamily="2" charset="2"/>
              <a:buChar char="ü"/>
              <a:tabLst/>
              <a:defRPr/>
            </a:pPr>
            <a:endParaRPr kumimoji="0" lang="en-US" altLang="en-US" sz="1800" b="0" i="0" u="none" strike="noStrike" kern="0" cap="none" spc="0" normalizeH="0" baseline="0" noProof="0" dirty="0">
              <a:ln>
                <a:noFill/>
              </a:ln>
              <a:solidFill>
                <a:srgbClr val="404040"/>
              </a:solidFill>
              <a:effectLst/>
              <a:uLnTx/>
              <a:uFillTx/>
              <a:latin typeface="Calibri" panose="020F0502020204030204" pitchFamily="34" charset="0"/>
            </a:endParaRPr>
          </a:p>
          <a:p>
            <a:pPr marL="382588" marR="0" lvl="1" indent="-182563" defTabSz="914400" eaLnBrk="1" fontAlgn="base" latinLnBrk="0" hangingPunct="1">
              <a:lnSpc>
                <a:spcPct val="90000"/>
              </a:lnSpc>
              <a:spcBef>
                <a:spcPts val="200"/>
              </a:spcBef>
              <a:spcAft>
                <a:spcPts val="400"/>
              </a:spcAft>
              <a:buClr>
                <a:srgbClr val="E48312"/>
              </a:buClr>
              <a:buSzTx/>
              <a:buFont typeface="Wingdings" panose="05000000000000000000" pitchFamily="2" charset="2"/>
              <a:buChar char="ü"/>
              <a:tabLst/>
              <a:defRPr/>
            </a:pPr>
            <a:endParaRPr kumimoji="0" lang="en-US" altLang="en-US" sz="1800" b="0" i="0" u="none" strike="noStrike" kern="0" cap="none" spc="0" normalizeH="0" baseline="0" noProof="0" dirty="0">
              <a:ln>
                <a:noFill/>
              </a:ln>
              <a:solidFill>
                <a:srgbClr val="404040"/>
              </a:solidFill>
              <a:effectLst/>
              <a:uLnTx/>
              <a:uFillTx/>
              <a:latin typeface="Calibri" panose="020F0502020204030204" pitchFamily="34" charset="0"/>
            </a:endParaRPr>
          </a:p>
          <a:p>
            <a:pPr marL="382588" marR="0" lvl="1" indent="-182563" defTabSz="914400" eaLnBrk="1" fontAlgn="base" latinLnBrk="0" hangingPunct="1">
              <a:lnSpc>
                <a:spcPct val="90000"/>
              </a:lnSpc>
              <a:spcBef>
                <a:spcPts val="200"/>
              </a:spcBef>
              <a:spcAft>
                <a:spcPts val="400"/>
              </a:spcAft>
              <a:buClr>
                <a:srgbClr val="E48312"/>
              </a:buClr>
              <a:buSzTx/>
              <a:buFont typeface="Wingdings" panose="05000000000000000000" pitchFamily="2" charset="2"/>
              <a:buChar char="ü"/>
              <a:tabLst/>
              <a:defRPr/>
            </a:pPr>
            <a:endParaRPr kumimoji="0" lang="en-US" altLang="en-US" sz="1800" b="0" i="0" u="none" strike="noStrike" kern="0" cap="none" spc="0" normalizeH="0" baseline="0" noProof="0" dirty="0">
              <a:ln>
                <a:noFill/>
              </a:ln>
              <a:solidFill>
                <a:srgbClr val="404040"/>
              </a:solidFill>
              <a:effectLst/>
              <a:uLnTx/>
              <a:uFillTx/>
              <a:latin typeface="Calibri" panose="020F0502020204030204" pitchFamily="34" charset="0"/>
            </a:endParaRPr>
          </a:p>
        </p:txBody>
      </p:sp>
    </p:spTree>
    <p:extLst>
      <p:ext uri="{BB962C8B-B14F-4D97-AF65-F5344CB8AC3E}">
        <p14:creationId xmlns:p14="http://schemas.microsoft.com/office/powerpoint/2010/main" val="34418932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A50CCE62-6E3D-3F8F-72EA-D4FD5A7267C8}"/>
              </a:ext>
            </a:extLst>
          </p:cNvPr>
          <p:cNvSpPr>
            <a:spLocks noGrp="1" noChangeArrowheads="1"/>
          </p:cNvSpPr>
          <p:nvPr>
            <p:ph type="title" idx="4294967295"/>
          </p:nvPr>
        </p:nvSpPr>
        <p:spPr>
          <a:xfrm>
            <a:off x="0" y="0"/>
            <a:ext cx="12192000" cy="1325563"/>
          </a:xfrm>
        </p:spPr>
        <p:txBody>
          <a:bodyPr>
            <a:normAutofit/>
          </a:bodyPr>
          <a:lstStyle/>
          <a:p>
            <a:pPr algn="ctr">
              <a:defRPr/>
            </a:pPr>
            <a:r>
              <a:rPr lang="en-US" sz="4000" b="0" dirty="0">
                <a:solidFill>
                  <a:schemeClr val="bg1"/>
                </a:solidFill>
                <a:latin typeface="Montserrat" panose="00000500000000000000" pitchFamily="2" charset="0"/>
              </a:rPr>
              <a:t>What happens if Borrower defaults?</a:t>
            </a:r>
          </a:p>
        </p:txBody>
      </p:sp>
      <p:sp>
        <p:nvSpPr>
          <p:cNvPr id="29699" name="Rectangle 3">
            <a:extLst>
              <a:ext uri="{FF2B5EF4-FFF2-40B4-BE49-F238E27FC236}">
                <a16:creationId xmlns:a16="http://schemas.microsoft.com/office/drawing/2014/main" id="{6A8A414E-4973-9017-4004-3DF821301A33}"/>
              </a:ext>
            </a:extLst>
          </p:cNvPr>
          <p:cNvSpPr>
            <a:spLocks noGrp="1"/>
          </p:cNvSpPr>
          <p:nvPr>
            <p:ph idx="4294967295"/>
          </p:nvPr>
        </p:nvSpPr>
        <p:spPr>
          <a:xfrm>
            <a:off x="838200" y="1590675"/>
            <a:ext cx="10515600" cy="4754563"/>
          </a:xfrm>
        </p:spPr>
        <p:txBody>
          <a:bodyPr rtlCol="0">
            <a:normAutofit fontScale="92500" lnSpcReduction="20000"/>
          </a:bodyPr>
          <a:lstStyle/>
          <a:p>
            <a:pPr eaLnBrk="1" fontAlgn="auto" hangingPunct="1">
              <a:buFont typeface="Wingdings" panose="05000000000000000000" pitchFamily="2" charset="2"/>
              <a:buChar char="§"/>
              <a:defRPr/>
            </a:pPr>
            <a:r>
              <a:rPr lang="en-US" altLang="en-US" b="0" dirty="0">
                <a:solidFill>
                  <a:schemeClr val="tx1">
                    <a:lumMod val="75000"/>
                    <a:lumOff val="25000"/>
                  </a:schemeClr>
                </a:solidFill>
                <a:latin typeface="Century Gothic" panose="020B0502020202020204" pitchFamily="34" charset="0"/>
              </a:rPr>
              <a:t>Bank notifies borrower, TDHE (sometimes) and Tribe</a:t>
            </a:r>
          </a:p>
          <a:p>
            <a:pPr eaLnBrk="1" fontAlgn="auto" hangingPunct="1">
              <a:buFont typeface="Wingdings" panose="05000000000000000000" pitchFamily="2" charset="2"/>
              <a:buChar char="§"/>
              <a:defRPr/>
            </a:pPr>
            <a:endParaRPr lang="en-US" altLang="en-US" b="0" dirty="0">
              <a:solidFill>
                <a:schemeClr val="tx1">
                  <a:lumMod val="75000"/>
                  <a:lumOff val="25000"/>
                </a:schemeClr>
              </a:solidFill>
              <a:latin typeface="Century Gothic" panose="020B0502020202020204" pitchFamily="34" charset="0"/>
            </a:endParaRPr>
          </a:p>
          <a:p>
            <a:pPr eaLnBrk="1" fontAlgn="auto" hangingPunct="1">
              <a:buFont typeface="Wingdings" panose="05000000000000000000" pitchFamily="2" charset="2"/>
              <a:buChar char="§"/>
              <a:defRPr/>
            </a:pPr>
            <a:r>
              <a:rPr lang="en-US" altLang="en-US" sz="2600" b="0" dirty="0">
                <a:solidFill>
                  <a:schemeClr val="tx1">
                    <a:lumMod val="75000"/>
                    <a:lumOff val="25000"/>
                  </a:schemeClr>
                </a:solidFill>
                <a:latin typeface="Century Gothic" panose="020B0502020202020204" pitchFamily="34" charset="0"/>
              </a:rPr>
              <a:t>Tribe (or TDHE) may assume loan (called right of 1</a:t>
            </a:r>
            <a:r>
              <a:rPr lang="en-US" altLang="en-US" sz="2600" b="0" baseline="30000" dirty="0">
                <a:solidFill>
                  <a:schemeClr val="tx1">
                    <a:lumMod val="75000"/>
                    <a:lumOff val="25000"/>
                  </a:schemeClr>
                </a:solidFill>
                <a:latin typeface="Century Gothic" panose="020B0502020202020204" pitchFamily="34" charset="0"/>
              </a:rPr>
              <a:t>st</a:t>
            </a:r>
            <a:r>
              <a:rPr lang="en-US" altLang="en-US" sz="2600" b="0" dirty="0">
                <a:solidFill>
                  <a:schemeClr val="tx1">
                    <a:lumMod val="75000"/>
                    <a:lumOff val="25000"/>
                  </a:schemeClr>
                </a:solidFill>
                <a:latin typeface="Century Gothic" panose="020B0502020202020204" pitchFamily="34" charset="0"/>
              </a:rPr>
              <a:t> refusal)</a:t>
            </a:r>
          </a:p>
          <a:p>
            <a:pPr eaLnBrk="1" fontAlgn="auto" hangingPunct="1">
              <a:buFont typeface="Wingdings" panose="05000000000000000000" pitchFamily="2" charset="2"/>
              <a:buChar char="§"/>
              <a:defRPr/>
            </a:pPr>
            <a:endParaRPr lang="en-US" altLang="en-US" sz="2600" b="0" dirty="0">
              <a:solidFill>
                <a:schemeClr val="tx1">
                  <a:lumMod val="75000"/>
                  <a:lumOff val="25000"/>
                </a:schemeClr>
              </a:solidFill>
              <a:latin typeface="Century Gothic" panose="020B0502020202020204" pitchFamily="34" charset="0"/>
            </a:endParaRPr>
          </a:p>
          <a:p>
            <a:pPr eaLnBrk="1" fontAlgn="auto" hangingPunct="1">
              <a:buFont typeface="Wingdings" panose="05000000000000000000" pitchFamily="2" charset="2"/>
              <a:buChar char="§"/>
              <a:defRPr/>
            </a:pPr>
            <a:r>
              <a:rPr lang="en-US" altLang="en-US" sz="2600" b="0" dirty="0">
                <a:solidFill>
                  <a:schemeClr val="tx1">
                    <a:lumMod val="75000"/>
                    <a:lumOff val="25000"/>
                  </a:schemeClr>
                </a:solidFill>
                <a:latin typeface="Century Gothic" panose="020B0502020202020204" pitchFamily="34" charset="0"/>
              </a:rPr>
              <a:t> Another eligible tribal borrower may assume</a:t>
            </a:r>
          </a:p>
          <a:p>
            <a:pPr eaLnBrk="1" fontAlgn="auto" hangingPunct="1">
              <a:buFont typeface="Wingdings" panose="05000000000000000000" pitchFamily="2" charset="2"/>
              <a:buChar char="§"/>
              <a:defRPr/>
            </a:pPr>
            <a:endParaRPr lang="en-US" altLang="en-US" sz="2600" b="0" dirty="0">
              <a:solidFill>
                <a:schemeClr val="tx1">
                  <a:lumMod val="75000"/>
                  <a:lumOff val="25000"/>
                </a:schemeClr>
              </a:solidFill>
              <a:latin typeface="Century Gothic" panose="020B0502020202020204" pitchFamily="34" charset="0"/>
            </a:endParaRPr>
          </a:p>
          <a:p>
            <a:pPr eaLnBrk="1" fontAlgn="auto" hangingPunct="1">
              <a:buFont typeface="Wingdings" panose="05000000000000000000" pitchFamily="2" charset="2"/>
              <a:buChar char="§"/>
              <a:defRPr/>
            </a:pPr>
            <a:r>
              <a:rPr lang="en-US" altLang="en-US" sz="2600" b="0" dirty="0">
                <a:solidFill>
                  <a:schemeClr val="tx1">
                    <a:lumMod val="75000"/>
                    <a:lumOff val="25000"/>
                  </a:schemeClr>
                </a:solidFill>
                <a:latin typeface="Century Gothic" panose="020B0502020202020204" pitchFamily="34" charset="0"/>
              </a:rPr>
              <a:t>Lender &amp; Tribe may work with borrower</a:t>
            </a:r>
          </a:p>
          <a:p>
            <a:pPr eaLnBrk="1" fontAlgn="auto" hangingPunct="1">
              <a:buFont typeface="Wingdings" panose="05000000000000000000" pitchFamily="2" charset="2"/>
              <a:buChar char="§"/>
              <a:defRPr/>
            </a:pPr>
            <a:endParaRPr lang="en-US" altLang="en-US" sz="2600" b="0" dirty="0">
              <a:solidFill>
                <a:schemeClr val="tx1">
                  <a:lumMod val="75000"/>
                  <a:lumOff val="25000"/>
                </a:schemeClr>
              </a:solidFill>
              <a:latin typeface="Century Gothic" panose="020B0502020202020204" pitchFamily="34" charset="0"/>
            </a:endParaRPr>
          </a:p>
          <a:p>
            <a:pPr eaLnBrk="1" fontAlgn="auto" hangingPunct="1">
              <a:buFont typeface="Wingdings" panose="05000000000000000000" pitchFamily="2" charset="2"/>
              <a:buChar char="§"/>
              <a:defRPr/>
            </a:pPr>
            <a:r>
              <a:rPr lang="en-US" altLang="en-US" b="0" dirty="0">
                <a:solidFill>
                  <a:schemeClr val="tx1">
                    <a:lumMod val="75000"/>
                    <a:lumOff val="25000"/>
                  </a:schemeClr>
                </a:solidFill>
                <a:latin typeface="Century Gothic" panose="020B0502020202020204" pitchFamily="34" charset="0"/>
              </a:rPr>
              <a:t> Guaranteed loan - Bank may assign the mortgage to federal agency</a:t>
            </a:r>
          </a:p>
          <a:p>
            <a:pPr eaLnBrk="1" fontAlgn="auto" hangingPunct="1">
              <a:buFont typeface="Wingdings" panose="05000000000000000000" pitchFamily="2" charset="2"/>
              <a:buChar char="§"/>
              <a:defRPr/>
            </a:pPr>
            <a:endParaRPr lang="en-US" altLang="en-US" b="0" dirty="0">
              <a:solidFill>
                <a:schemeClr val="tx1">
                  <a:lumMod val="75000"/>
                  <a:lumOff val="25000"/>
                </a:schemeClr>
              </a:solidFill>
              <a:latin typeface="Century Gothic" panose="020B0502020202020204" pitchFamily="34" charset="0"/>
            </a:endParaRPr>
          </a:p>
          <a:p>
            <a:pPr eaLnBrk="1" fontAlgn="auto" hangingPunct="1">
              <a:buFont typeface="Wingdings" panose="05000000000000000000" pitchFamily="2" charset="2"/>
              <a:buChar char="§"/>
              <a:defRPr/>
            </a:pPr>
            <a:r>
              <a:rPr lang="en-US" altLang="en-US" b="0" dirty="0">
                <a:solidFill>
                  <a:schemeClr val="tx1">
                    <a:lumMod val="75000"/>
                    <a:lumOff val="25000"/>
                  </a:schemeClr>
                </a:solidFill>
                <a:latin typeface="Century Gothic" panose="020B0502020202020204" pitchFamily="34" charset="0"/>
              </a:rPr>
              <a:t> NO CURE = Foreclosure</a:t>
            </a:r>
          </a:p>
          <a:p>
            <a:pPr marL="91440" indent="-91440">
              <a:buNone/>
              <a:defRPr/>
            </a:pPr>
            <a:endParaRPr lang="en-US" altLang="en-US" dirty="0">
              <a:solidFill>
                <a:schemeClr val="tx1">
                  <a:lumMod val="75000"/>
                  <a:lumOff val="25000"/>
                </a:schemeClr>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A8210C46-1836-F36B-FB59-D5918D45DB01}"/>
              </a:ext>
            </a:extLst>
          </p:cNvPr>
          <p:cNvSpPr>
            <a:spLocks noGrp="1"/>
          </p:cNvSpPr>
          <p:nvPr>
            <p:ph type="title" idx="4294967295"/>
          </p:nvPr>
        </p:nvSpPr>
        <p:spPr>
          <a:xfrm>
            <a:off x="0" y="76200"/>
            <a:ext cx="12192000" cy="1143000"/>
          </a:xfrm>
        </p:spPr>
        <p:txBody>
          <a:bodyPr/>
          <a:lstStyle/>
          <a:p>
            <a:pPr algn="ctr">
              <a:defRPr/>
            </a:pPr>
            <a:r>
              <a:rPr lang="en-US" altLang="en-US" b="0" dirty="0">
                <a:solidFill>
                  <a:schemeClr val="bg1"/>
                </a:solidFill>
                <a:latin typeface="Montserrat" panose="00000500000000000000" pitchFamily="2" charset="0"/>
              </a:rPr>
              <a:t>Borrower Default</a:t>
            </a:r>
          </a:p>
        </p:txBody>
      </p:sp>
      <p:sp>
        <p:nvSpPr>
          <p:cNvPr id="37891" name="Rectangle 3">
            <a:extLst>
              <a:ext uri="{FF2B5EF4-FFF2-40B4-BE49-F238E27FC236}">
                <a16:creationId xmlns:a16="http://schemas.microsoft.com/office/drawing/2014/main" id="{958CE8EC-7A94-4B7D-3659-7FAF1FDFB510}"/>
              </a:ext>
            </a:extLst>
          </p:cNvPr>
          <p:cNvSpPr>
            <a:spLocks noGrp="1" noChangeArrowheads="1"/>
          </p:cNvSpPr>
          <p:nvPr>
            <p:ph idx="4294967295"/>
          </p:nvPr>
        </p:nvSpPr>
        <p:spPr>
          <a:xfrm>
            <a:off x="0" y="1447800"/>
            <a:ext cx="11128375" cy="5191125"/>
          </a:xfrm>
        </p:spPr>
        <p:txBody>
          <a:bodyPr/>
          <a:lstStyle/>
          <a:p>
            <a:pPr lvl="1" eaLnBrk="1" hangingPunct="1"/>
            <a:r>
              <a:rPr lang="en-US" altLang="en-US" b="0" dirty="0">
                <a:latin typeface="Century Gothic" panose="020B0502020202020204" pitchFamily="34" charset="0"/>
              </a:rPr>
              <a:t>Borrower may agree to have another borrower take over the loan and agree to assign the lease to the new borrower; or</a:t>
            </a:r>
          </a:p>
          <a:p>
            <a:pPr lvl="1" eaLnBrk="1" hangingPunct="1"/>
            <a:endParaRPr lang="en-US" altLang="en-US" b="0" dirty="0">
              <a:latin typeface="Century Gothic" panose="020B0502020202020204" pitchFamily="34" charset="0"/>
            </a:endParaRPr>
          </a:p>
          <a:p>
            <a:pPr lvl="1" eaLnBrk="1" hangingPunct="1"/>
            <a:r>
              <a:rPr lang="en-US" altLang="en-US" b="0" dirty="0">
                <a:latin typeface="Century Gothic" panose="020B0502020202020204" pitchFamily="34" charset="0"/>
              </a:rPr>
              <a:t>The Tribe or TDHE may take over the loan and find another borrower to purchase the home; or</a:t>
            </a:r>
          </a:p>
          <a:p>
            <a:pPr lvl="1" eaLnBrk="1" hangingPunct="1"/>
            <a:endParaRPr lang="en-US" altLang="en-US" b="0" dirty="0">
              <a:latin typeface="Century Gothic" panose="020B0502020202020204" pitchFamily="34" charset="0"/>
            </a:endParaRPr>
          </a:p>
          <a:p>
            <a:pPr lvl="1" eaLnBrk="1" hangingPunct="1"/>
            <a:r>
              <a:rPr lang="en-US" altLang="en-US" b="0" dirty="0">
                <a:latin typeface="Century Gothic" panose="020B0502020202020204" pitchFamily="34" charset="0"/>
              </a:rPr>
              <a:t>Lender will foreclose on the home and sell the home to another tribal member.</a:t>
            </a:r>
          </a:p>
          <a:p>
            <a:pPr lvl="1" eaLnBrk="1" hangingPunct="1"/>
            <a:endParaRPr lang="en-US" altLang="en-US" dirty="0"/>
          </a:p>
          <a:p>
            <a:pPr eaLnBrk="1" hangingPunct="1"/>
            <a:endParaRPr lang="en-US" altLang="en-US" dirty="0"/>
          </a:p>
        </p:txBody>
      </p:sp>
      <p:sp>
        <p:nvSpPr>
          <p:cNvPr id="4" name="Rectangle 3">
            <a:extLst>
              <a:ext uri="{FF2B5EF4-FFF2-40B4-BE49-F238E27FC236}">
                <a16:creationId xmlns:a16="http://schemas.microsoft.com/office/drawing/2014/main" id="{8AFFC934-E705-0076-4277-0D7E8E17607C}"/>
              </a:ext>
            </a:extLst>
          </p:cNvPr>
          <p:cNvSpPr/>
          <p:nvPr/>
        </p:nvSpPr>
        <p:spPr>
          <a:xfrm>
            <a:off x="2133600" y="4876800"/>
            <a:ext cx="1371600" cy="1066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Borrower</a:t>
            </a:r>
          </a:p>
        </p:txBody>
      </p:sp>
      <p:sp>
        <p:nvSpPr>
          <p:cNvPr id="5" name="Oval 4">
            <a:extLst>
              <a:ext uri="{FF2B5EF4-FFF2-40B4-BE49-F238E27FC236}">
                <a16:creationId xmlns:a16="http://schemas.microsoft.com/office/drawing/2014/main" id="{77285025-6CE2-E243-819E-F2C91580F0FD}"/>
              </a:ext>
            </a:extLst>
          </p:cNvPr>
          <p:cNvSpPr/>
          <p:nvPr/>
        </p:nvSpPr>
        <p:spPr>
          <a:xfrm>
            <a:off x="6858000" y="4191000"/>
            <a:ext cx="1828800" cy="685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New borrower </a:t>
            </a:r>
          </a:p>
        </p:txBody>
      </p:sp>
      <p:sp>
        <p:nvSpPr>
          <p:cNvPr id="6" name="Oval 5">
            <a:extLst>
              <a:ext uri="{FF2B5EF4-FFF2-40B4-BE49-F238E27FC236}">
                <a16:creationId xmlns:a16="http://schemas.microsoft.com/office/drawing/2014/main" id="{34822219-A85C-597C-F1AF-5414FE065BAB}"/>
              </a:ext>
            </a:extLst>
          </p:cNvPr>
          <p:cNvSpPr/>
          <p:nvPr/>
        </p:nvSpPr>
        <p:spPr>
          <a:xfrm>
            <a:off x="6781800" y="4953000"/>
            <a:ext cx="1828800" cy="762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Tribe or TDHE</a:t>
            </a:r>
          </a:p>
        </p:txBody>
      </p:sp>
      <p:sp>
        <p:nvSpPr>
          <p:cNvPr id="7" name="Oval 6">
            <a:extLst>
              <a:ext uri="{FF2B5EF4-FFF2-40B4-BE49-F238E27FC236}">
                <a16:creationId xmlns:a16="http://schemas.microsoft.com/office/drawing/2014/main" id="{7D8B8DEA-ED38-02FB-B9F4-3F078FFABC6C}"/>
              </a:ext>
            </a:extLst>
          </p:cNvPr>
          <p:cNvSpPr/>
          <p:nvPr/>
        </p:nvSpPr>
        <p:spPr>
          <a:xfrm>
            <a:off x="6781800" y="5791200"/>
            <a:ext cx="1752600" cy="609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HUD</a:t>
            </a:r>
          </a:p>
        </p:txBody>
      </p:sp>
      <p:cxnSp>
        <p:nvCxnSpPr>
          <p:cNvPr id="9" name="Straight Arrow Connector 8">
            <a:extLst>
              <a:ext uri="{FF2B5EF4-FFF2-40B4-BE49-F238E27FC236}">
                <a16:creationId xmlns:a16="http://schemas.microsoft.com/office/drawing/2014/main" id="{CBAFBFA2-B65E-1A76-5289-A38BFFACE1FF}"/>
              </a:ext>
            </a:extLst>
          </p:cNvPr>
          <p:cNvCxnSpPr/>
          <p:nvPr/>
        </p:nvCxnSpPr>
        <p:spPr>
          <a:xfrm flipV="1">
            <a:off x="3543300" y="4632325"/>
            <a:ext cx="31242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59BEB7E-3862-2FBE-45CF-61B3868A570B}"/>
              </a:ext>
            </a:extLst>
          </p:cNvPr>
          <p:cNvCxnSpPr/>
          <p:nvPr/>
        </p:nvCxnSpPr>
        <p:spPr>
          <a:xfrm>
            <a:off x="3581400" y="5257800"/>
            <a:ext cx="30480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DFD48423-87E2-36D5-2DC3-440360BB9A09}"/>
              </a:ext>
            </a:extLst>
          </p:cNvPr>
          <p:cNvCxnSpPr/>
          <p:nvPr/>
        </p:nvCxnSpPr>
        <p:spPr>
          <a:xfrm>
            <a:off x="3505200" y="5257800"/>
            <a:ext cx="31242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B9112DF2-A1AF-781E-E908-D80AD3371C17}"/>
              </a:ext>
            </a:extLst>
          </p:cNvPr>
          <p:cNvSpPr/>
          <p:nvPr/>
        </p:nvSpPr>
        <p:spPr>
          <a:xfrm>
            <a:off x="8839200" y="5638800"/>
            <a:ext cx="1752600" cy="838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090" dirty="0"/>
              <a:t>New borrower</a:t>
            </a:r>
          </a:p>
        </p:txBody>
      </p:sp>
      <p:cxnSp>
        <p:nvCxnSpPr>
          <p:cNvPr id="25" name="Straight Arrow Connector 24">
            <a:extLst>
              <a:ext uri="{FF2B5EF4-FFF2-40B4-BE49-F238E27FC236}">
                <a16:creationId xmlns:a16="http://schemas.microsoft.com/office/drawing/2014/main" id="{DA42E2AE-14DF-297B-EDFB-DC34DCDB545C}"/>
              </a:ext>
            </a:extLst>
          </p:cNvPr>
          <p:cNvCxnSpPr>
            <a:cxnSpLocks/>
          </p:cNvCxnSpPr>
          <p:nvPr/>
        </p:nvCxnSpPr>
        <p:spPr>
          <a:xfrm>
            <a:off x="8534400" y="6096000"/>
            <a:ext cx="3048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0871B376-4570-95E8-0498-B9BC2B882DB9}"/>
              </a:ext>
            </a:extLst>
          </p:cNvPr>
          <p:cNvSpPr>
            <a:spLocks noGrp="1" noChangeArrowheads="1"/>
          </p:cNvSpPr>
          <p:nvPr>
            <p:ph type="title" idx="4294967295"/>
          </p:nvPr>
        </p:nvSpPr>
        <p:spPr>
          <a:xfrm>
            <a:off x="1351756" y="143272"/>
            <a:ext cx="9488487" cy="1143000"/>
          </a:xfrm>
        </p:spPr>
        <p:txBody>
          <a:bodyPr>
            <a:normAutofit fontScale="90000"/>
          </a:bodyPr>
          <a:lstStyle/>
          <a:p>
            <a:pPr algn="ctr">
              <a:defRPr/>
            </a:pPr>
            <a:r>
              <a:rPr lang="en-US" b="0" dirty="0">
                <a:solidFill>
                  <a:schemeClr val="bg1"/>
                </a:solidFill>
                <a:latin typeface="Montserrat" panose="00000500000000000000" pitchFamily="2" charset="0"/>
              </a:rPr>
              <a:t>What happens if Fed Agency gets the Home?</a:t>
            </a:r>
          </a:p>
        </p:txBody>
      </p:sp>
      <p:sp>
        <p:nvSpPr>
          <p:cNvPr id="38915" name="Rectangle 3">
            <a:extLst>
              <a:ext uri="{FF2B5EF4-FFF2-40B4-BE49-F238E27FC236}">
                <a16:creationId xmlns:a16="http://schemas.microsoft.com/office/drawing/2014/main" id="{13A78C78-720B-2929-1D80-A6C77BE1F480}"/>
              </a:ext>
            </a:extLst>
          </p:cNvPr>
          <p:cNvSpPr>
            <a:spLocks noGrp="1" noChangeArrowheads="1"/>
          </p:cNvSpPr>
          <p:nvPr>
            <p:ph idx="4294967295"/>
          </p:nvPr>
        </p:nvSpPr>
        <p:spPr>
          <a:xfrm>
            <a:off x="542924" y="1355723"/>
            <a:ext cx="11033125" cy="5135564"/>
          </a:xfrm>
        </p:spPr>
        <p:txBody>
          <a:bodyPr/>
          <a:lstStyle/>
          <a:p>
            <a:pPr eaLnBrk="1" hangingPunct="1"/>
            <a:r>
              <a:rPr lang="en-US" altLang="en-US" b="0" dirty="0">
                <a:latin typeface="Century Gothic" panose="020B0502020202020204" pitchFamily="34" charset="0"/>
              </a:rPr>
              <a:t>Fed agency will be required to find another tribal member to purchase the home</a:t>
            </a:r>
          </a:p>
          <a:p>
            <a:pPr eaLnBrk="1" hangingPunct="1"/>
            <a:endParaRPr lang="en-US" altLang="en-US" b="0" dirty="0">
              <a:latin typeface="Century Gothic" panose="020B0502020202020204" pitchFamily="34" charset="0"/>
            </a:endParaRPr>
          </a:p>
          <a:p>
            <a:pPr eaLnBrk="1" hangingPunct="1"/>
            <a:r>
              <a:rPr lang="en-US" altLang="en-US" b="0" dirty="0">
                <a:latin typeface="Century Gothic" panose="020B0502020202020204" pitchFamily="34" charset="0"/>
              </a:rPr>
              <a:t>The home may be subleased for up to one year at a time until a borrower is found.  </a:t>
            </a:r>
          </a:p>
          <a:p>
            <a:pPr eaLnBrk="1" hangingPunct="1"/>
            <a:endParaRPr lang="en-US" altLang="en-US" b="0" dirty="0">
              <a:latin typeface="Century Gothic" panose="020B0502020202020204" pitchFamily="34" charset="0"/>
            </a:endParaRPr>
          </a:p>
          <a:p>
            <a:pPr eaLnBrk="1" hangingPunct="1"/>
            <a:r>
              <a:rPr lang="en-US" altLang="en-US" b="0" dirty="0">
                <a:latin typeface="Century Gothic" panose="020B0502020202020204" pitchFamily="34" charset="0"/>
              </a:rPr>
              <a:t>Or the Tribe or TDHE may sublease or purchase the home.</a:t>
            </a:r>
          </a:p>
          <a:p>
            <a:pPr eaLnBrk="1" hangingPunct="1"/>
            <a:endParaRPr lang="en-US" altLang="en-US" dirty="0"/>
          </a:p>
        </p:txBody>
      </p:sp>
      <p:sp>
        <p:nvSpPr>
          <p:cNvPr id="4" name="Rectangle 3">
            <a:extLst>
              <a:ext uri="{FF2B5EF4-FFF2-40B4-BE49-F238E27FC236}">
                <a16:creationId xmlns:a16="http://schemas.microsoft.com/office/drawing/2014/main" id="{02E4578C-6774-2633-77F2-FFD645FBA458}"/>
              </a:ext>
            </a:extLst>
          </p:cNvPr>
          <p:cNvSpPr/>
          <p:nvPr/>
        </p:nvSpPr>
        <p:spPr>
          <a:xfrm>
            <a:off x="2978150" y="504507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HUD</a:t>
            </a:r>
          </a:p>
        </p:txBody>
      </p:sp>
      <p:sp>
        <p:nvSpPr>
          <p:cNvPr id="5" name="Rectangle 4">
            <a:extLst>
              <a:ext uri="{FF2B5EF4-FFF2-40B4-BE49-F238E27FC236}">
                <a16:creationId xmlns:a16="http://schemas.microsoft.com/office/drawing/2014/main" id="{A495EC20-28C6-8FD3-E38A-CFC296F95F03}"/>
              </a:ext>
            </a:extLst>
          </p:cNvPr>
          <p:cNvSpPr/>
          <p:nvPr/>
        </p:nvSpPr>
        <p:spPr>
          <a:xfrm>
            <a:off x="6096000" y="4663282"/>
            <a:ext cx="23622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New  TM </a:t>
            </a:r>
          </a:p>
        </p:txBody>
      </p:sp>
      <p:sp>
        <p:nvSpPr>
          <p:cNvPr id="6" name="Rectangle 5">
            <a:extLst>
              <a:ext uri="{FF2B5EF4-FFF2-40B4-BE49-F238E27FC236}">
                <a16:creationId xmlns:a16="http://schemas.microsoft.com/office/drawing/2014/main" id="{E23917BB-B711-FFEF-CBFF-84A0B9B1C9AA}"/>
              </a:ext>
            </a:extLst>
          </p:cNvPr>
          <p:cNvSpPr/>
          <p:nvPr/>
        </p:nvSpPr>
        <p:spPr>
          <a:xfrm>
            <a:off x="6096000" y="5322094"/>
            <a:ext cx="23622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Sublease to TM</a:t>
            </a:r>
          </a:p>
        </p:txBody>
      </p:sp>
      <p:sp>
        <p:nvSpPr>
          <p:cNvPr id="7" name="Rectangle 6">
            <a:extLst>
              <a:ext uri="{FF2B5EF4-FFF2-40B4-BE49-F238E27FC236}">
                <a16:creationId xmlns:a16="http://schemas.microsoft.com/office/drawing/2014/main" id="{C97A06C3-36C7-0535-CC36-BD4FCF892C27}"/>
              </a:ext>
            </a:extLst>
          </p:cNvPr>
          <p:cNvSpPr/>
          <p:nvPr/>
        </p:nvSpPr>
        <p:spPr>
          <a:xfrm>
            <a:off x="6096000" y="5904706"/>
            <a:ext cx="32766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Purchase by Tribe/TDHE</a:t>
            </a:r>
          </a:p>
        </p:txBody>
      </p:sp>
      <p:cxnSp>
        <p:nvCxnSpPr>
          <p:cNvPr id="9" name="Straight Arrow Connector 8">
            <a:extLst>
              <a:ext uri="{FF2B5EF4-FFF2-40B4-BE49-F238E27FC236}">
                <a16:creationId xmlns:a16="http://schemas.microsoft.com/office/drawing/2014/main" id="{7BD59198-C725-8CEA-1A2F-F7BBCE942C87}"/>
              </a:ext>
            </a:extLst>
          </p:cNvPr>
          <p:cNvCxnSpPr/>
          <p:nvPr/>
        </p:nvCxnSpPr>
        <p:spPr>
          <a:xfrm flipV="1">
            <a:off x="4121150" y="4849816"/>
            <a:ext cx="17526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D151D0E2-EB5E-566A-9B8B-2285807C2341}"/>
              </a:ext>
            </a:extLst>
          </p:cNvPr>
          <p:cNvCxnSpPr>
            <a:cxnSpLocks/>
          </p:cNvCxnSpPr>
          <p:nvPr/>
        </p:nvCxnSpPr>
        <p:spPr>
          <a:xfrm>
            <a:off x="4121150" y="5502276"/>
            <a:ext cx="17526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98543953-2174-E772-87F1-0B3AE78743D1}"/>
              </a:ext>
            </a:extLst>
          </p:cNvPr>
          <p:cNvCxnSpPr/>
          <p:nvPr/>
        </p:nvCxnSpPr>
        <p:spPr>
          <a:xfrm>
            <a:off x="4121150" y="5638006"/>
            <a:ext cx="17526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D0CBAF9A-C933-E2E1-B616-59FC4CE37358}"/>
              </a:ext>
            </a:extLst>
          </p:cNvPr>
          <p:cNvSpPr>
            <a:spLocks noGrp="1" noChangeArrowheads="1"/>
          </p:cNvSpPr>
          <p:nvPr>
            <p:ph type="title" idx="4294967295"/>
          </p:nvPr>
        </p:nvSpPr>
        <p:spPr>
          <a:xfrm>
            <a:off x="330993" y="0"/>
            <a:ext cx="11530013" cy="1325563"/>
          </a:xfrm>
        </p:spPr>
        <p:txBody>
          <a:bodyPr>
            <a:normAutofit/>
          </a:bodyPr>
          <a:lstStyle/>
          <a:p>
            <a:pPr algn="ctr">
              <a:defRPr/>
            </a:pPr>
            <a:r>
              <a:rPr lang="en-US" sz="4000" b="0" dirty="0">
                <a:solidFill>
                  <a:schemeClr val="bg1"/>
                </a:solidFill>
                <a:latin typeface="Montserrat" panose="00000500000000000000" pitchFamily="2" charset="0"/>
              </a:rPr>
              <a:t>WILL TRIBE LOSE THE LAND IF  BORROWER DEFAULTS?</a:t>
            </a:r>
          </a:p>
        </p:txBody>
      </p:sp>
      <p:sp>
        <p:nvSpPr>
          <p:cNvPr id="16387" name="Rectangle 3">
            <a:extLst>
              <a:ext uri="{FF2B5EF4-FFF2-40B4-BE49-F238E27FC236}">
                <a16:creationId xmlns:a16="http://schemas.microsoft.com/office/drawing/2014/main" id="{BB477FB7-5A5C-A9C7-FAE8-741387DBCC8A}"/>
              </a:ext>
            </a:extLst>
          </p:cNvPr>
          <p:cNvSpPr>
            <a:spLocks noGrp="1" noChangeArrowheads="1"/>
          </p:cNvSpPr>
          <p:nvPr>
            <p:ph idx="4294967295"/>
          </p:nvPr>
        </p:nvSpPr>
        <p:spPr>
          <a:xfrm>
            <a:off x="810841" y="1738312"/>
            <a:ext cx="9372600" cy="4800600"/>
          </a:xfrm>
        </p:spPr>
        <p:txBody>
          <a:bodyPr rtlCol="0">
            <a:normAutofit/>
          </a:bodyPr>
          <a:lstStyle/>
          <a:p>
            <a:pPr marL="91440" indent="-91440">
              <a:buFont typeface="Wingdings" pitchFamily="2" charset="2"/>
              <a:buChar char="q"/>
              <a:defRPr/>
            </a:pPr>
            <a:endParaRPr lang="en-US" sz="2400" dirty="0">
              <a:solidFill>
                <a:schemeClr val="tx1">
                  <a:lumMod val="75000"/>
                  <a:lumOff val="25000"/>
                </a:schemeClr>
              </a:solidFill>
            </a:endParaRPr>
          </a:p>
          <a:p>
            <a:pPr marL="457200" indent="-457200">
              <a:spcBef>
                <a:spcPts val="580"/>
              </a:spcBef>
              <a:buFont typeface="Wingdings" pitchFamily="2" charset="2"/>
              <a:buChar char="q"/>
              <a:defRPr/>
            </a:pPr>
            <a:r>
              <a:rPr lang="en-US" b="0" dirty="0">
                <a:latin typeface="Century Gothic" panose="020B0502020202020204" pitchFamily="34" charset="0"/>
              </a:rPr>
              <a:t>No, the Tribe never risks losing the land. The land never leaves its trust status</a:t>
            </a:r>
          </a:p>
          <a:p>
            <a:pPr marL="0" indent="0">
              <a:spcBef>
                <a:spcPts val="580"/>
              </a:spcBef>
              <a:buNone/>
              <a:defRPr/>
            </a:pPr>
            <a:endParaRPr lang="en-US" b="0" dirty="0">
              <a:latin typeface="Century Gothic" panose="020B0502020202020204" pitchFamily="34" charset="0"/>
            </a:endParaRPr>
          </a:p>
          <a:p>
            <a:pPr marL="457200" indent="-457200">
              <a:spcBef>
                <a:spcPts val="580"/>
              </a:spcBef>
              <a:buFont typeface="Wingdings" pitchFamily="2" charset="2"/>
              <a:buChar char="q"/>
              <a:defRPr/>
            </a:pPr>
            <a:r>
              <a:rPr lang="en-US" b="0" dirty="0">
                <a:latin typeface="Century Gothic" panose="020B0502020202020204" pitchFamily="34" charset="0"/>
              </a:rPr>
              <a:t>A tribal member who defaults on a loan risks losing his/her residential lease.  </a:t>
            </a:r>
          </a:p>
          <a:p>
            <a:pPr marL="91440" indent="-91440">
              <a:buNone/>
              <a:defRPr/>
            </a:pPr>
            <a:endParaRPr lang="en-US" dirty="0">
              <a:solidFill>
                <a:schemeClr val="tx1">
                  <a:lumMod val="75000"/>
                  <a:lumOff val="25000"/>
                </a:schemeClr>
              </a:solidFill>
            </a:endParaRPr>
          </a:p>
          <a:p>
            <a:pPr marL="91440" indent="-91440">
              <a:buNone/>
              <a:defRPr/>
            </a:pPr>
            <a:endParaRPr lang="en-US" dirty="0">
              <a:solidFill>
                <a:schemeClr val="tx1">
                  <a:lumMod val="75000"/>
                  <a:lumOff val="25000"/>
                </a:schemeClr>
              </a:solidFill>
            </a:endParaRPr>
          </a:p>
        </p:txBody>
      </p:sp>
      <p:sp>
        <p:nvSpPr>
          <p:cNvPr id="40964" name="Slide Number Placeholder 3">
            <a:extLst>
              <a:ext uri="{FF2B5EF4-FFF2-40B4-BE49-F238E27FC236}">
                <a16:creationId xmlns:a16="http://schemas.microsoft.com/office/drawing/2014/main" id="{EAD0B64F-0D21-DB6F-2749-AB8E86C631CE}"/>
              </a:ext>
            </a:extLst>
          </p:cNvPr>
          <p:cNvSpPr>
            <a:spLocks noGrp="1" noChangeArrowheads="1"/>
          </p:cNvSpPr>
          <p:nvPr>
            <p:ph type="sldNum" sz="quarter" idx="4294967295"/>
          </p:nvPr>
        </p:nvSpPr>
        <p:spPr bwMode="auto">
          <a:xfrm>
            <a:off x="9448800" y="6356350"/>
            <a:ext cx="27432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412F478-33EB-4F1A-8DD1-4AC7256A27C2}" type="slidenum">
              <a:rPr lang="en-US" altLang="en-US" sz="1400">
                <a:solidFill>
                  <a:srgbClr val="FFFFFF"/>
                </a:solidFill>
                <a:latin typeface="Franklin Gothic Book" panose="020B0503020102020204" pitchFamily="34" charset="0"/>
              </a:rPr>
              <a:pPr fontAlgn="base">
                <a:spcBef>
                  <a:spcPct val="0"/>
                </a:spcBef>
                <a:spcAft>
                  <a:spcPct val="0"/>
                </a:spcAft>
              </a:pPr>
              <a:t>30</a:t>
            </a:fld>
            <a:endParaRPr lang="en-US" altLang="en-US" sz="1400">
              <a:solidFill>
                <a:srgbClr val="FFFFFF"/>
              </a:solidFill>
              <a:latin typeface="Franklin Gothic Book" panose="020B0503020102020204"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FDD0E3BE-E9CA-152C-1CC3-B64352CFD956}"/>
              </a:ext>
            </a:extLst>
          </p:cNvPr>
          <p:cNvCxnSpPr>
            <a:cxnSpLocks/>
          </p:cNvCxnSpPr>
          <p:nvPr/>
        </p:nvCxnSpPr>
        <p:spPr>
          <a:xfrm>
            <a:off x="2782332" y="1521476"/>
            <a:ext cx="6627336" cy="0"/>
          </a:xfrm>
          <a:prstGeom prst="line">
            <a:avLst/>
          </a:prstGeom>
          <a:ln w="63500">
            <a:solidFill>
              <a:srgbClr val="E99A2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B4341B88-B38A-205B-0BBA-9BCA2A315BA0}"/>
              </a:ext>
            </a:extLst>
          </p:cNvPr>
          <p:cNvSpPr txBox="1">
            <a:spLocks/>
          </p:cNvSpPr>
          <p:nvPr/>
        </p:nvSpPr>
        <p:spPr>
          <a:xfrm>
            <a:off x="1002792" y="310743"/>
            <a:ext cx="10186416" cy="947139"/>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base" latinLnBrk="0" hangingPunct="1">
              <a:lnSpc>
                <a:spcPct val="100000"/>
              </a:lnSpc>
              <a:spcBef>
                <a:spcPct val="0"/>
              </a:spcBef>
              <a:spcAft>
                <a:spcPct val="0"/>
              </a:spcAft>
              <a:buClrTx/>
              <a:buSzTx/>
              <a:buFontTx/>
              <a:buNone/>
              <a:tabLst/>
              <a:defRPr/>
            </a:pPr>
            <a:r>
              <a:rPr lang="en-US" sz="4000" b="0" dirty="0">
                <a:solidFill>
                  <a:schemeClr val="bg1"/>
                </a:solidFill>
                <a:latin typeface="Montserrat" panose="00000500000000000000" pitchFamily="2" charset="0"/>
              </a:rPr>
              <a:t>Creating a M</a:t>
            </a:r>
            <a:r>
              <a:rPr kumimoji="0" lang="en-US" sz="4000" b="0" i="0" u="none" strike="noStrike" kern="1200" cap="none" spc="-38" normalizeH="0" baseline="0" noProof="0" dirty="0" err="1">
                <a:ln w="3175">
                  <a:noFill/>
                </a:ln>
                <a:solidFill>
                  <a:schemeClr val="bg1"/>
                </a:solidFill>
                <a:effectLst/>
                <a:uLnTx/>
                <a:uFillTx/>
                <a:latin typeface="Montserrat" panose="00000500000000000000" pitchFamily="2" charset="0"/>
              </a:rPr>
              <a:t>ortgage</a:t>
            </a:r>
            <a:r>
              <a:rPr kumimoji="0" lang="en-US" sz="4000" b="0" i="0" u="none" strike="noStrike" kern="1200" cap="none" spc="-38" normalizeH="0" baseline="0" noProof="0" dirty="0">
                <a:ln w="3175">
                  <a:noFill/>
                </a:ln>
                <a:solidFill>
                  <a:schemeClr val="bg1"/>
                </a:solidFill>
                <a:effectLst/>
                <a:uLnTx/>
                <a:uFillTx/>
                <a:latin typeface="Montserrat" panose="00000500000000000000" pitchFamily="2" charset="0"/>
              </a:rPr>
              <a:t> Lending Environment</a:t>
            </a:r>
          </a:p>
        </p:txBody>
      </p:sp>
      <p:sp>
        <p:nvSpPr>
          <p:cNvPr id="3" name="Content Placeholder 2">
            <a:extLst>
              <a:ext uri="{FF2B5EF4-FFF2-40B4-BE49-F238E27FC236}">
                <a16:creationId xmlns:a16="http://schemas.microsoft.com/office/drawing/2014/main" id="{B8B6F16D-D51C-9361-CA59-0F7493FFA6E0}"/>
              </a:ext>
            </a:extLst>
          </p:cNvPr>
          <p:cNvSpPr txBox="1">
            <a:spLocks/>
          </p:cNvSpPr>
          <p:nvPr/>
        </p:nvSpPr>
        <p:spPr>
          <a:xfrm>
            <a:off x="786384" y="1521477"/>
            <a:ext cx="10469880" cy="5149808"/>
          </a:xfrm>
          <a:prstGeom prst="rect">
            <a:avLst/>
          </a:prstGeom>
        </p:spPr>
        <p:txBody>
          <a:bodyPr/>
          <a:lst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lvl="0">
              <a:buClrTx/>
              <a:buFont typeface="Wingdings" panose="05000000000000000000" pitchFamily="2" charset="2"/>
              <a:buChar char="q"/>
              <a:defRPr/>
            </a:pPr>
            <a:r>
              <a:rPr lang="en-US" sz="2400" b="1" dirty="0">
                <a:solidFill>
                  <a:schemeClr val="tx1"/>
                </a:solidFill>
                <a:latin typeface="Century Gothic" panose="020B0502020202020204" pitchFamily="34" charset="0"/>
              </a:rPr>
              <a:t>Build partnerships with Lenders</a:t>
            </a:r>
          </a:p>
          <a:p>
            <a:pPr lvl="0">
              <a:buClrTx/>
              <a:buFont typeface="Wingdings" panose="05000000000000000000" pitchFamily="2" charset="2"/>
              <a:buChar char="q"/>
              <a:defRPr/>
            </a:pPr>
            <a:r>
              <a:rPr lang="en-US" sz="2400" b="1" dirty="0">
                <a:solidFill>
                  <a:schemeClr val="tx1"/>
                </a:solidFill>
                <a:latin typeface="Century Gothic" panose="020B0502020202020204" pitchFamily="34" charset="0"/>
              </a:rPr>
              <a:t>Coordinate the leasing/mortgage process</a:t>
            </a:r>
          </a:p>
          <a:p>
            <a:pPr lvl="1" indent="-90488">
              <a:spcBef>
                <a:spcPts val="1200"/>
              </a:spcBef>
              <a:spcAft>
                <a:spcPts val="200"/>
              </a:spcAft>
              <a:buClrTx/>
              <a:buSzPct val="100000"/>
              <a:buFont typeface="Wingdings" panose="05000000000000000000" pitchFamily="2" charset="2"/>
              <a:buChar char="q"/>
              <a:defRPr/>
            </a:pPr>
            <a:r>
              <a:rPr lang="en-US" dirty="0">
                <a:solidFill>
                  <a:schemeClr val="tx1"/>
                </a:solidFill>
                <a:latin typeface="Century Gothic" panose="020B0502020202020204" pitchFamily="34" charset="0"/>
              </a:rPr>
              <a:t> Between Tribal Departments</a:t>
            </a:r>
          </a:p>
          <a:p>
            <a:pPr lvl="1" indent="-90488">
              <a:spcBef>
                <a:spcPts val="1200"/>
              </a:spcBef>
              <a:spcAft>
                <a:spcPts val="200"/>
              </a:spcAft>
              <a:buClrTx/>
              <a:buSzPct val="100000"/>
              <a:buFont typeface="Wingdings" panose="05000000000000000000" pitchFamily="2" charset="2"/>
              <a:buChar char="q"/>
              <a:defRPr/>
            </a:pPr>
            <a:r>
              <a:rPr lang="en-US" dirty="0">
                <a:solidFill>
                  <a:schemeClr val="tx1"/>
                </a:solidFill>
                <a:latin typeface="Century Gothic" panose="020B0502020202020204" pitchFamily="34" charset="0"/>
              </a:rPr>
              <a:t> TDHE &amp; Realty Office</a:t>
            </a:r>
          </a:p>
          <a:p>
            <a:pPr lvl="1" indent="-90488">
              <a:spcBef>
                <a:spcPts val="1200"/>
              </a:spcBef>
              <a:spcAft>
                <a:spcPts val="200"/>
              </a:spcAft>
              <a:buClrTx/>
              <a:buSzPct val="100000"/>
              <a:buFont typeface="Wingdings" panose="05000000000000000000" pitchFamily="2" charset="2"/>
              <a:buChar char="q"/>
              <a:defRPr/>
            </a:pPr>
            <a:r>
              <a:rPr lang="en-US" dirty="0">
                <a:solidFill>
                  <a:schemeClr val="tx1"/>
                </a:solidFill>
                <a:latin typeface="Century Gothic" panose="020B0502020202020204" pitchFamily="34" charset="0"/>
              </a:rPr>
              <a:t> With Lending Partners</a:t>
            </a:r>
          </a:p>
          <a:p>
            <a:pPr lvl="1" indent="-90488">
              <a:spcBef>
                <a:spcPts val="1200"/>
              </a:spcBef>
              <a:spcAft>
                <a:spcPts val="200"/>
              </a:spcAft>
              <a:buClrTx/>
              <a:buSzPct val="100000"/>
              <a:buFont typeface="Wingdings" panose="05000000000000000000" pitchFamily="2" charset="2"/>
              <a:buChar char="q"/>
              <a:defRPr/>
            </a:pPr>
            <a:r>
              <a:rPr lang="en-US" dirty="0">
                <a:solidFill>
                  <a:schemeClr val="tx1"/>
                </a:solidFill>
                <a:latin typeface="Century Gothic" panose="020B0502020202020204" pitchFamily="34" charset="0"/>
              </a:rPr>
              <a:t> with BIA</a:t>
            </a:r>
          </a:p>
          <a:p>
            <a:pPr lvl="3">
              <a:buClrTx/>
              <a:buFont typeface="Wingdings" panose="05000000000000000000" pitchFamily="2" charset="2"/>
              <a:buChar char="q"/>
              <a:defRPr/>
            </a:pPr>
            <a:r>
              <a:rPr lang="en-US" sz="1600" dirty="0">
                <a:solidFill>
                  <a:schemeClr val="tx1"/>
                </a:solidFill>
                <a:latin typeface="Century Gothic" panose="020B0502020202020204" pitchFamily="34" charset="0"/>
              </a:rPr>
              <a:t>Lease approval, TSRs, Recording</a:t>
            </a:r>
          </a:p>
          <a:p>
            <a:pPr lvl="3">
              <a:buClrTx/>
              <a:buFont typeface="Wingdings" panose="05000000000000000000" pitchFamily="2" charset="2"/>
              <a:buChar char="q"/>
              <a:defRPr/>
            </a:pPr>
            <a:r>
              <a:rPr lang="en-US" sz="1600" dirty="0">
                <a:solidFill>
                  <a:schemeClr val="tx1"/>
                </a:solidFill>
                <a:latin typeface="Century Gothic" panose="020B0502020202020204" pitchFamily="34" charset="0"/>
              </a:rPr>
              <a:t>Access TAAMS</a:t>
            </a:r>
          </a:p>
          <a:p>
            <a:pPr lvl="0">
              <a:buClrTx/>
              <a:buFont typeface="Wingdings" panose="05000000000000000000" pitchFamily="2" charset="2"/>
              <a:buChar char="q"/>
              <a:defRPr/>
            </a:pPr>
            <a:r>
              <a:rPr kumimoji="0" lang="en-US" sz="2400" b="1" i="0" u="none" strike="noStrike" kern="1200" cap="none" spc="0" normalizeH="0" baseline="0" noProof="0" dirty="0">
                <a:ln>
                  <a:noFill/>
                </a:ln>
                <a:solidFill>
                  <a:schemeClr val="tx1"/>
                </a:solidFill>
                <a:effectLst/>
                <a:uLnTx/>
                <a:uFillTx/>
                <a:latin typeface="Century Gothic" panose="020B0502020202020204" pitchFamily="34" charset="0"/>
              </a:rPr>
              <a:t>Adopt US property concepts</a:t>
            </a:r>
          </a:p>
          <a:p>
            <a:pPr marL="382588" marR="0" lvl="1" indent="-182563" algn="l" defTabSz="914400" rtl="0" eaLnBrk="0" fontAlgn="base" latinLnBrk="0" hangingPunct="0">
              <a:lnSpc>
                <a:spcPct val="90000"/>
              </a:lnSpc>
              <a:spcBef>
                <a:spcPts val="200"/>
              </a:spcBef>
              <a:spcAft>
                <a:spcPts val="40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 Make lands freely alienable between tribal members</a:t>
            </a:r>
          </a:p>
          <a:p>
            <a:pPr marL="382588" marR="0" lvl="1" indent="-182563" algn="l" defTabSz="914400" rtl="0" eaLnBrk="0" fontAlgn="base" latinLnBrk="0" hangingPunct="0">
              <a:lnSpc>
                <a:spcPct val="90000"/>
              </a:lnSpc>
              <a:spcBef>
                <a:spcPts val="200"/>
              </a:spcBef>
              <a:spcAft>
                <a:spcPts val="400"/>
              </a:spcAft>
              <a:buClrTx/>
              <a:buSzTx/>
              <a:buFont typeface="Wingdings" panose="05000000000000000000"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 Record land conveyances- First to record has best title</a:t>
            </a:r>
          </a:p>
          <a:p>
            <a:pPr marL="382588" marR="0" lvl="1" indent="-182563" algn="l" defTabSz="914400" rtl="0" eaLnBrk="0" fontAlgn="base" latinLnBrk="0" hangingPunct="0">
              <a:lnSpc>
                <a:spcPct val="90000"/>
              </a:lnSpc>
              <a:spcBef>
                <a:spcPts val="200"/>
              </a:spcBef>
              <a:spcAft>
                <a:spcPts val="400"/>
              </a:spcAft>
              <a:buClrTx/>
              <a:buSzTx/>
              <a:buFont typeface="Wingdings" panose="05000000000000000000" pitchFamily="2" charset="2"/>
              <a:buChar char="q"/>
              <a:tabLst/>
              <a:defRPr/>
            </a:pPr>
            <a:r>
              <a:rPr lang="en-US" dirty="0">
                <a:solidFill>
                  <a:schemeClr val="tx1"/>
                </a:solidFill>
                <a:latin typeface="Century Gothic" panose="020B0502020202020204" pitchFamily="34" charset="0"/>
              </a:rPr>
              <a:t>Probate land holdings</a:t>
            </a:r>
            <a:endPar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endParaRPr>
          </a:p>
          <a:p>
            <a:pPr marL="0" indent="0">
              <a:buClrTx/>
              <a:buNone/>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200025" marR="0" lvl="1" indent="0" algn="l" defTabSz="914400" rtl="0" eaLnBrk="0" fontAlgn="base" latinLnBrk="0" hangingPunct="0">
              <a:lnSpc>
                <a:spcPct val="90000"/>
              </a:lnSpc>
              <a:spcBef>
                <a:spcPts val="200"/>
              </a:spcBef>
              <a:spcAft>
                <a:spcPts val="400"/>
              </a:spcAft>
              <a:buClr>
                <a:srgbClr val="E48312"/>
              </a:buClr>
              <a:buSzTx/>
              <a:buFont typeface="Calibri" panose="020F0502020204030204" pitchFamily="34" charset="0"/>
              <a:buNone/>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158341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D41EF-0245-4AEB-28FC-AE935D39039E}"/>
              </a:ext>
            </a:extLst>
          </p:cNvPr>
          <p:cNvSpPr txBox="1">
            <a:spLocks/>
          </p:cNvSpPr>
          <p:nvPr/>
        </p:nvSpPr>
        <p:spPr>
          <a:xfrm>
            <a:off x="774192" y="452692"/>
            <a:ext cx="10643616" cy="550862"/>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38" normalizeH="0" baseline="0" noProof="0" dirty="0">
                <a:ln w="3175">
                  <a:noFill/>
                </a:ln>
                <a:solidFill>
                  <a:schemeClr val="bg1"/>
                </a:solidFill>
                <a:effectLst/>
                <a:uLnTx/>
                <a:uFillTx/>
                <a:latin typeface="Montserrat" panose="00000500000000000000" pitchFamily="2" charset="0"/>
              </a:rPr>
              <a:t>A Need to Collaborate</a:t>
            </a:r>
          </a:p>
        </p:txBody>
      </p:sp>
      <p:sp>
        <p:nvSpPr>
          <p:cNvPr id="4" name="Content Placeholder 2">
            <a:extLst>
              <a:ext uri="{FF2B5EF4-FFF2-40B4-BE49-F238E27FC236}">
                <a16:creationId xmlns:a16="http://schemas.microsoft.com/office/drawing/2014/main" id="{4CA99BF0-A35F-EED7-E9EE-246D687F133C}"/>
              </a:ext>
            </a:extLst>
          </p:cNvPr>
          <p:cNvSpPr txBox="1">
            <a:spLocks/>
          </p:cNvSpPr>
          <p:nvPr/>
        </p:nvSpPr>
        <p:spPr>
          <a:xfrm>
            <a:off x="570271" y="1315212"/>
            <a:ext cx="11051458" cy="5745163"/>
          </a:xfrm>
          <a:prstGeom prst="rect">
            <a:avLst/>
          </a:prstGeom>
        </p:spPr>
        <p:txBody>
          <a:bodyPr>
            <a:normAutofit/>
          </a:bodyPr>
          <a:lst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marR="0" lvl="0" indent="-457200" algn="l" defTabSz="914400" rtl="0" eaLnBrk="1" fontAlgn="auto" latinLnBrk="0" hangingPunct="1">
              <a:lnSpc>
                <a:spcPct val="90000"/>
              </a:lnSpc>
              <a:spcBef>
                <a:spcPts val="580"/>
              </a:spcBef>
              <a:spcAft>
                <a:spcPts val="200"/>
              </a:spcAft>
              <a:buClrTx/>
              <a:buSzPct val="100000"/>
              <a:buFont typeface="Wingdings" pitchFamily="2" charset="2"/>
              <a:buChar char="q"/>
              <a:tabLst/>
              <a:defRPr/>
            </a:pP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Tribe/TDHE needs to collaborate on the following:</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Where will tribal members go if they are interested in a home mortgage or to find a lender.</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Who will coordinate the process between a prospective lender and prospective borrower.</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Who will coordinate/provide homebuyer education. </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Who will coordinate the survey process</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Who will do the environmental review</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Who will obtain title status reports from BIA</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Who will prepare the residential lease and coordinate the approvals of the lease and mortgage from the tribe and BIA. </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Who will coordinate the infrastructure (utilities, sanitation, water)</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Will there be down payment assistance?  Where will it come from?</a:t>
            </a:r>
          </a:p>
          <a:p>
            <a:pPr marL="1051560" marR="0" lvl="2"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400" b="0" i="0" u="none" strike="noStrike" kern="1200" cap="none" spc="0" normalizeH="0" baseline="0" noProof="0" dirty="0">
                <a:ln>
                  <a:noFill/>
                </a:ln>
                <a:solidFill>
                  <a:schemeClr val="tx1"/>
                </a:solidFill>
                <a:effectLst/>
                <a:uLnTx/>
                <a:uFillTx/>
                <a:latin typeface="Century Gothic" panose="020B0502020202020204" pitchFamily="34" charset="0"/>
              </a:rPr>
              <a:t>IHBG 	</a:t>
            </a:r>
          </a:p>
          <a:p>
            <a:pPr marL="1051560" marR="0" lvl="2"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400" b="0" i="0" u="none" strike="noStrike" kern="1200" cap="none" spc="0" normalizeH="0" baseline="0" noProof="0" dirty="0">
                <a:ln>
                  <a:noFill/>
                </a:ln>
                <a:solidFill>
                  <a:schemeClr val="tx1"/>
                </a:solidFill>
                <a:effectLst/>
                <a:uLnTx/>
                <a:uFillTx/>
                <a:latin typeface="Century Gothic" panose="020B0502020202020204" pitchFamily="34" charset="0"/>
              </a:rPr>
              <a:t>ICDBG</a:t>
            </a:r>
          </a:p>
          <a:p>
            <a:pPr marL="1051560" marR="0" lvl="2"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400" b="0" i="0" u="none" strike="noStrike" kern="1200" cap="none" spc="0" normalizeH="0" baseline="0" noProof="0" dirty="0">
                <a:ln>
                  <a:noFill/>
                </a:ln>
                <a:solidFill>
                  <a:schemeClr val="tx1"/>
                </a:solidFill>
                <a:effectLst/>
                <a:uLnTx/>
                <a:uFillTx/>
                <a:latin typeface="Century Gothic" panose="020B0502020202020204" pitchFamily="34" charset="0"/>
              </a:rPr>
              <a:t>Other</a:t>
            </a:r>
          </a:p>
          <a:p>
            <a:pPr marL="777240" marR="0" lvl="1" indent="-457200" algn="l" defTabSz="914400" rtl="0" eaLnBrk="1" fontAlgn="auto" latinLnBrk="0" hangingPunct="1">
              <a:lnSpc>
                <a:spcPct val="90000"/>
              </a:lnSpc>
              <a:spcBef>
                <a:spcPts val="580"/>
              </a:spcBef>
              <a:spcAft>
                <a:spcPts val="400"/>
              </a:spcAft>
              <a:buClrTx/>
              <a:buSzTx/>
              <a:buFont typeface="Wingdings" pitchFamily="2" charset="2"/>
              <a:buChar char="q"/>
              <a:tabLst/>
              <a:defRPr/>
            </a:pPr>
            <a:r>
              <a:rPr kumimoji="0" lang="en-US" sz="1800" b="0" i="0" u="none" strike="noStrike" kern="1200" cap="none" spc="0" normalizeH="0" baseline="0" noProof="0" dirty="0">
                <a:ln>
                  <a:noFill/>
                </a:ln>
                <a:solidFill>
                  <a:schemeClr val="tx1"/>
                </a:solidFill>
                <a:effectLst/>
                <a:uLnTx/>
                <a:uFillTx/>
                <a:latin typeface="Century Gothic" panose="020B0502020202020204" pitchFamily="34" charset="0"/>
              </a:rPr>
              <a:t>Who  will submit lease to  BIA and the Tribal Recording Office for recording.</a:t>
            </a:r>
          </a:p>
          <a:p>
            <a:pPr marL="274320" marR="0" lvl="0" indent="-274320" algn="l" defTabSz="914400" rtl="0" eaLnBrk="1" fontAlgn="auto" latinLnBrk="0" hangingPunct="1">
              <a:lnSpc>
                <a:spcPct val="90000"/>
              </a:lnSpc>
              <a:spcBef>
                <a:spcPts val="580"/>
              </a:spcBef>
              <a:spcAft>
                <a:spcPts val="0"/>
              </a:spcAft>
              <a:buClr>
                <a:srgbClr val="E48312"/>
              </a:buClr>
              <a:buSzPct val="100000"/>
              <a:buFont typeface="Wingdings 2"/>
              <a:buChar char=""/>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94696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1EDFB-41CC-B2AC-C9FF-4FFA2AA6A60B}"/>
              </a:ext>
            </a:extLst>
          </p:cNvPr>
          <p:cNvSpPr>
            <a:spLocks noGrp="1"/>
          </p:cNvSpPr>
          <p:nvPr>
            <p:ph type="title" idx="4294967295"/>
          </p:nvPr>
        </p:nvSpPr>
        <p:spPr>
          <a:xfrm>
            <a:off x="621506" y="58738"/>
            <a:ext cx="10515600" cy="1325562"/>
          </a:xfrm>
        </p:spPr>
        <p:txBody>
          <a:bodyPr>
            <a:normAutofit/>
          </a:bodyPr>
          <a:lstStyle/>
          <a:p>
            <a:pPr algn="ctr"/>
            <a:r>
              <a:rPr lang="en-US" sz="4000" b="0" dirty="0">
                <a:solidFill>
                  <a:schemeClr val="bg1"/>
                </a:solidFill>
                <a:latin typeface="Montserrat" panose="00000500000000000000" pitchFamily="2" charset="0"/>
              </a:rPr>
              <a:t>Tribal Trust Land Homeownership Act of 2025</a:t>
            </a:r>
          </a:p>
        </p:txBody>
      </p:sp>
      <p:sp>
        <p:nvSpPr>
          <p:cNvPr id="3" name="Content Placeholder 2">
            <a:extLst>
              <a:ext uri="{FF2B5EF4-FFF2-40B4-BE49-F238E27FC236}">
                <a16:creationId xmlns:a16="http://schemas.microsoft.com/office/drawing/2014/main" id="{B6C8AA9E-8E99-278F-60DC-FDF980137805}"/>
              </a:ext>
            </a:extLst>
          </p:cNvPr>
          <p:cNvSpPr>
            <a:spLocks noGrp="1"/>
          </p:cNvSpPr>
          <p:nvPr>
            <p:ph idx="4294967295"/>
          </p:nvPr>
        </p:nvSpPr>
        <p:spPr>
          <a:xfrm>
            <a:off x="447472" y="1384300"/>
            <a:ext cx="11311141" cy="5364163"/>
          </a:xfrm>
        </p:spPr>
        <p:txBody>
          <a:bodyPr>
            <a:normAutofit lnSpcReduction="10000"/>
          </a:bodyPr>
          <a:lstStyle/>
          <a:p>
            <a:r>
              <a:rPr lang="en-US" b="0" dirty="0">
                <a:latin typeface="Century Gothic" panose="020B0502020202020204" pitchFamily="34" charset="0"/>
              </a:rPr>
              <a:t>Signed into law – May 2026</a:t>
            </a:r>
          </a:p>
          <a:p>
            <a:r>
              <a:rPr lang="en-US" b="0" dirty="0">
                <a:latin typeface="Century Gothic" panose="020B0502020202020204" pitchFamily="34" charset="0"/>
              </a:rPr>
              <a:t>Reduces BIA delays:</a:t>
            </a:r>
          </a:p>
          <a:p>
            <a:pPr lvl="1"/>
            <a:endParaRPr lang="en-US" b="0" dirty="0">
              <a:latin typeface="Century Gothic" panose="020B0502020202020204" pitchFamily="34" charset="0"/>
            </a:endParaRPr>
          </a:p>
          <a:p>
            <a:pPr lvl="1"/>
            <a:r>
              <a:rPr lang="en-US" b="0" dirty="0">
                <a:latin typeface="Century Gothic" panose="020B0502020202020204" pitchFamily="34" charset="0"/>
              </a:rPr>
              <a:t>Residential leasehold mortgages </a:t>
            </a:r>
          </a:p>
          <a:p>
            <a:pPr lvl="2"/>
            <a:r>
              <a:rPr lang="en-US" b="0" dirty="0">
                <a:latin typeface="Century Gothic" panose="020B0502020202020204" pitchFamily="34" charset="0"/>
              </a:rPr>
              <a:t>10 days to verify that all documents are included</a:t>
            </a:r>
          </a:p>
          <a:p>
            <a:pPr lvl="2"/>
            <a:r>
              <a:rPr lang="en-US" b="0" dirty="0">
                <a:latin typeface="Century Gothic" panose="020B0502020202020204" pitchFamily="34" charset="0"/>
              </a:rPr>
              <a:t>2 days from review to notify lender of missing documents</a:t>
            </a:r>
          </a:p>
          <a:p>
            <a:pPr lvl="2"/>
            <a:r>
              <a:rPr lang="en-US" b="0" dirty="0">
                <a:latin typeface="Century Gothic" panose="020B0502020202020204" pitchFamily="34" charset="0"/>
              </a:rPr>
              <a:t>20 days from receipt of all completed documents - for BIA to approve or disapprove</a:t>
            </a:r>
          </a:p>
          <a:p>
            <a:pPr lvl="1"/>
            <a:endParaRPr lang="en-US" b="0" dirty="0">
              <a:latin typeface="Century Gothic" panose="020B0502020202020204" pitchFamily="34" charset="0"/>
            </a:endParaRPr>
          </a:p>
          <a:p>
            <a:pPr lvl="1"/>
            <a:r>
              <a:rPr lang="en-US" b="0" dirty="0">
                <a:latin typeface="Century Gothic" panose="020B0502020202020204" pitchFamily="34" charset="0"/>
              </a:rPr>
              <a:t>Certified TSRs </a:t>
            </a:r>
          </a:p>
          <a:p>
            <a:pPr lvl="2"/>
            <a:r>
              <a:rPr lang="en-US" b="0" dirty="0">
                <a:latin typeface="Century Gothic" panose="020B0502020202020204" pitchFamily="34" charset="0"/>
              </a:rPr>
              <a:t>10 days from approval of leasehold mortgage to provide CTSR</a:t>
            </a:r>
          </a:p>
          <a:p>
            <a:pPr lvl="2"/>
            <a:r>
              <a:rPr lang="en-US" b="0" dirty="0">
                <a:latin typeface="Century Gothic" panose="020B0502020202020204" pitchFamily="34" charset="0"/>
              </a:rPr>
              <a:t>14 days from request to provide CTSR</a:t>
            </a:r>
          </a:p>
          <a:p>
            <a:pPr lvl="1"/>
            <a:endParaRPr lang="en-US" b="0" dirty="0">
              <a:latin typeface="Century Gothic" panose="020B0502020202020204" pitchFamily="34" charset="0"/>
            </a:endParaRPr>
          </a:p>
          <a:p>
            <a:pPr lvl="1"/>
            <a:r>
              <a:rPr lang="en-US" b="0" dirty="0">
                <a:latin typeface="Century Gothic" panose="020B0502020202020204" pitchFamily="34" charset="0"/>
              </a:rPr>
              <a:t>Access to TAAMS – Tribes &amp; fed agencies get access (read-only) to TAAMS.</a:t>
            </a:r>
          </a:p>
          <a:p>
            <a:pPr lvl="1"/>
            <a:endParaRPr lang="en-US" dirty="0"/>
          </a:p>
          <a:p>
            <a:pPr lvl="1"/>
            <a:endParaRPr lang="en-US" dirty="0"/>
          </a:p>
        </p:txBody>
      </p:sp>
    </p:spTree>
    <p:extLst>
      <p:ext uri="{BB962C8B-B14F-4D97-AF65-F5344CB8AC3E}">
        <p14:creationId xmlns:p14="http://schemas.microsoft.com/office/powerpoint/2010/main" val="12615982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a:extLst>
              <a:ext uri="{FF2B5EF4-FFF2-40B4-BE49-F238E27FC236}">
                <a16:creationId xmlns:a16="http://schemas.microsoft.com/office/drawing/2014/main" id="{0A084EE5-E22D-805B-AE1A-9C78E93437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391" y="1323975"/>
            <a:ext cx="5594226" cy="4195670"/>
          </a:xfrm>
          <a:prstGeom prst="rect">
            <a:avLst/>
          </a:prstGeom>
          <a:ln w="9525">
            <a:solidFill>
              <a:srgbClr val="000000"/>
            </a:solidFill>
            <a:miter lim="800000"/>
            <a:headEnd/>
            <a:tailEnd/>
          </a:ln>
          <a:effectLst>
            <a:glow rad="139700">
              <a:schemeClr val="accent2">
                <a:satMod val="175000"/>
                <a:alpha val="40000"/>
              </a:schemeClr>
            </a:glow>
          </a:effectLst>
          <a:extLst>
            <a:ext uri="{909E8E84-426E-40DD-AFC4-6F175D3DCCD1}">
              <a14:hiddenFill xmlns:a14="http://schemas.microsoft.com/office/drawing/2010/main">
                <a:solidFill>
                  <a:srgbClr val="FFFFFF"/>
                </a:solidFill>
              </a14:hiddenFill>
            </a:ext>
          </a:extLst>
        </p:spPr>
      </p:pic>
      <p:sp>
        <p:nvSpPr>
          <p:cNvPr id="14" name="TextBox 1">
            <a:extLst>
              <a:ext uri="{FF2B5EF4-FFF2-40B4-BE49-F238E27FC236}">
                <a16:creationId xmlns:a16="http://schemas.microsoft.com/office/drawing/2014/main" id="{831AF96A-277C-27A7-4DA8-4B402E397F97}"/>
              </a:ext>
            </a:extLst>
          </p:cNvPr>
          <p:cNvSpPr txBox="1">
            <a:spLocks noChangeArrowheads="1"/>
          </p:cNvSpPr>
          <p:nvPr/>
        </p:nvSpPr>
        <p:spPr bwMode="auto">
          <a:xfrm>
            <a:off x="6769674" y="1228397"/>
            <a:ext cx="4989121"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defRPr>
            </a:lvl9pPr>
          </a:lstStyle>
          <a:p>
            <a:pPr marL="0" marR="0" lvl="0" indent="0" defTabSz="457200" eaLnBrk="0" fontAlgn="base" latinLnBrk="0" hangingPunct="0">
              <a:lnSpc>
                <a:spcPct val="100000"/>
              </a:lnSpc>
              <a:spcBef>
                <a:spcPct val="0"/>
              </a:spcBef>
              <a:spcAft>
                <a:spcPct val="0"/>
              </a:spcAft>
              <a:buClrTx/>
              <a:buSzTx/>
              <a:buFontTx/>
              <a:buNone/>
              <a:tabLst/>
              <a:defRPr/>
            </a:pPr>
            <a:r>
              <a:rPr kumimoji="0" lang="en-US" altLang="en-US" sz="4000" b="0" i="0" u="none" strike="noStrike" kern="0" cap="none" spc="0" normalizeH="0" baseline="0" noProof="0" dirty="0">
                <a:ln>
                  <a:noFill/>
                </a:ln>
                <a:solidFill>
                  <a:srgbClr val="000000"/>
                </a:solidFill>
                <a:effectLst/>
                <a:uLnTx/>
                <a:uFillTx/>
                <a:latin typeface="Montserrat" panose="00000500000000000000" pitchFamily="2" charset="0"/>
              </a:rPr>
              <a:t>How well a tribe coordinates the lending process determines the success of mortgage lending within a tribe.  </a:t>
            </a:r>
          </a:p>
        </p:txBody>
      </p:sp>
    </p:spTree>
    <p:extLst>
      <p:ext uri="{BB962C8B-B14F-4D97-AF65-F5344CB8AC3E}">
        <p14:creationId xmlns:p14="http://schemas.microsoft.com/office/powerpoint/2010/main" val="17893815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top sign in front of a building&#10;&#10;Description automatically generated with medium confidence">
            <a:extLst>
              <a:ext uri="{FF2B5EF4-FFF2-40B4-BE49-F238E27FC236}">
                <a16:creationId xmlns:a16="http://schemas.microsoft.com/office/drawing/2014/main" id="{14C5910B-6C08-09AB-AB04-2C9C88C896D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910" r="-1" b="24796"/>
          <a:stretch/>
        </p:blipFill>
        <p:spPr bwMode="auto">
          <a:xfrm>
            <a:off x="1099160" y="736378"/>
            <a:ext cx="9993680" cy="5385243"/>
          </a:xfrm>
          <a:prstGeom prst="rect">
            <a:avLst/>
          </a:prstGeom>
          <a:noFill/>
          <a:effectLst>
            <a:glow rad="139700">
              <a:schemeClr val="accent2">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30815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0F67412-30B9-C28A-601C-F4C25EA3B8C8}"/>
              </a:ext>
            </a:extLst>
          </p:cNvPr>
          <p:cNvSpPr>
            <a:spLocks noGrp="1"/>
          </p:cNvSpPr>
          <p:nvPr>
            <p:ph type="title" idx="4294967295"/>
          </p:nvPr>
        </p:nvSpPr>
        <p:spPr>
          <a:xfrm>
            <a:off x="690562" y="615950"/>
            <a:ext cx="10810875" cy="669925"/>
          </a:xfrm>
        </p:spPr>
        <p:txBody>
          <a:bodyPr>
            <a:normAutofit fontScale="90000"/>
          </a:bodyPr>
          <a:lstStyle/>
          <a:p>
            <a:pPr algn="ctr"/>
            <a:r>
              <a:rPr lang="en-US" sz="4000" b="0" dirty="0">
                <a:solidFill>
                  <a:schemeClr val="bg1"/>
                </a:solidFill>
                <a:latin typeface="Montserrat" panose="00000500000000000000" pitchFamily="2" charset="0"/>
              </a:rPr>
              <a:t>BEST PRACTICES – TRIBAL MORTGAGING		</a:t>
            </a:r>
          </a:p>
        </p:txBody>
      </p:sp>
      <p:sp>
        <p:nvSpPr>
          <p:cNvPr id="5" name="Content Placeholder 4">
            <a:extLst>
              <a:ext uri="{FF2B5EF4-FFF2-40B4-BE49-F238E27FC236}">
                <a16:creationId xmlns:a16="http://schemas.microsoft.com/office/drawing/2014/main" id="{75E5BBE2-A8E7-971C-4355-144759AF9130}"/>
              </a:ext>
            </a:extLst>
          </p:cNvPr>
          <p:cNvSpPr>
            <a:spLocks noGrp="1"/>
          </p:cNvSpPr>
          <p:nvPr>
            <p:ph idx="4294967295"/>
          </p:nvPr>
        </p:nvSpPr>
        <p:spPr>
          <a:xfrm>
            <a:off x="220662" y="1722438"/>
            <a:ext cx="11750675" cy="4449762"/>
          </a:xfrm>
        </p:spPr>
        <p:txBody>
          <a:bodyPr>
            <a:normAutofit/>
          </a:bodyPr>
          <a:lstStyle/>
          <a:p>
            <a:r>
              <a:rPr lang="en-US" sz="2400" b="0" dirty="0">
                <a:latin typeface="Century Gothic" panose="020B0502020202020204" pitchFamily="34" charset="0"/>
              </a:rPr>
              <a:t>1. PUEBLO DE SAN ILDEFONSO &amp; SAN ILDEFONSO HOUSING AUTHORITY</a:t>
            </a:r>
          </a:p>
          <a:p>
            <a:pPr lvl="1"/>
            <a:r>
              <a:rPr lang="en-US" b="0" dirty="0">
                <a:latin typeface="Century Gothic" panose="020B0502020202020204" pitchFamily="34" charset="0"/>
              </a:rPr>
              <a:t>Tribe amended mortgage law to give leasing approval authority to TDHE</a:t>
            </a:r>
          </a:p>
          <a:p>
            <a:pPr lvl="1"/>
            <a:r>
              <a:rPr lang="en-US" b="0" dirty="0">
                <a:latin typeface="Century Gothic" panose="020B0502020202020204" pitchFamily="34" charset="0"/>
              </a:rPr>
              <a:t>TDHE approves residential leases to tribal members</a:t>
            </a:r>
          </a:p>
          <a:p>
            <a:pPr lvl="2"/>
            <a:r>
              <a:rPr lang="en-US" sz="2400" b="0" dirty="0">
                <a:latin typeface="Century Gothic" panose="020B0502020202020204" pitchFamily="34" charset="0"/>
              </a:rPr>
              <a:t>No need for TC resolution for each lease</a:t>
            </a:r>
          </a:p>
          <a:p>
            <a:pPr marL="914400" lvl="2" indent="0">
              <a:buNone/>
            </a:pPr>
            <a:endParaRPr lang="en-US" sz="2400" b="0" dirty="0">
              <a:latin typeface="Century Gothic" panose="020B0502020202020204" pitchFamily="34" charset="0"/>
            </a:endParaRPr>
          </a:p>
          <a:p>
            <a:r>
              <a:rPr lang="en-US" sz="2400" b="0" dirty="0">
                <a:latin typeface="Century Gothic" panose="020B0502020202020204" pitchFamily="34" charset="0"/>
              </a:rPr>
              <a:t>2. Tribe – master lease to TDHE. Lease allows for subleasing without</a:t>
            </a:r>
          </a:p>
          <a:p>
            <a:pPr marL="0" indent="0">
              <a:buNone/>
            </a:pPr>
            <a:r>
              <a:rPr lang="en-US" sz="2400" b="0" dirty="0">
                <a:latin typeface="Century Gothic" panose="020B0502020202020204" pitchFamily="34" charset="0"/>
              </a:rPr>
              <a:t>         further tribal or BIA approval.</a:t>
            </a:r>
          </a:p>
          <a:p>
            <a:pPr lvl="1"/>
            <a:r>
              <a:rPr lang="en-US" b="0" dirty="0">
                <a:latin typeface="Century Gothic" panose="020B0502020202020204" pitchFamily="34" charset="0"/>
              </a:rPr>
              <a:t>TDHE subleases to tribal members without further tribal or BIA approval</a:t>
            </a:r>
          </a:p>
          <a:p>
            <a:pPr lvl="1"/>
            <a:endParaRPr lang="en-US" b="0" dirty="0">
              <a:latin typeface="Century Gothic" panose="020B0502020202020204" pitchFamily="34" charset="0"/>
            </a:endParaRPr>
          </a:p>
          <a:p>
            <a:r>
              <a:rPr lang="en-US" sz="2400" b="0" dirty="0">
                <a:latin typeface="Century Gothic" panose="020B0502020202020204" pitchFamily="34" charset="0"/>
              </a:rPr>
              <a:t>3. Partnership with FNMA approved lender to sell homes to tribal members</a:t>
            </a:r>
          </a:p>
        </p:txBody>
      </p:sp>
    </p:spTree>
    <p:extLst>
      <p:ext uri="{BB962C8B-B14F-4D97-AF65-F5344CB8AC3E}">
        <p14:creationId xmlns:p14="http://schemas.microsoft.com/office/powerpoint/2010/main" val="26496233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1BB5A4-6D86-9149-4F3E-0B53D36AF3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4634" y="548534"/>
            <a:ext cx="10022732" cy="5760932"/>
          </a:xfrm>
          <a:prstGeom prst="rect">
            <a:avLst/>
          </a:prstGeom>
          <a:effectLst>
            <a:glow rad="139700">
              <a:schemeClr val="accent2">
                <a:satMod val="175000"/>
                <a:alpha val="40000"/>
              </a:schemeClr>
            </a:glow>
          </a:effectLst>
        </p:spPr>
      </p:pic>
    </p:spTree>
    <p:extLst>
      <p:ext uri="{BB962C8B-B14F-4D97-AF65-F5344CB8AC3E}">
        <p14:creationId xmlns:p14="http://schemas.microsoft.com/office/powerpoint/2010/main" val="5585701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9DA0058-1ABF-D4FA-BF09-484F0B2DB5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909887" y="857250"/>
            <a:ext cx="6372225" cy="5143500"/>
          </a:xfrm>
          <a:prstGeom prst="rect">
            <a:avLst/>
          </a:prstGeom>
          <a:ln w="12700">
            <a:noFill/>
          </a:ln>
          <a:effectLst>
            <a:glow rad="139700">
              <a:schemeClr val="accent2">
                <a:satMod val="175000"/>
                <a:alpha val="40000"/>
              </a:schemeClr>
            </a:glow>
          </a:effectLst>
        </p:spPr>
      </p:pic>
    </p:spTree>
    <p:extLst>
      <p:ext uri="{BB962C8B-B14F-4D97-AF65-F5344CB8AC3E}">
        <p14:creationId xmlns:p14="http://schemas.microsoft.com/office/powerpoint/2010/main" val="2210722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a:extLst>
              <a:ext uri="{FF2B5EF4-FFF2-40B4-BE49-F238E27FC236}">
                <a16:creationId xmlns:a16="http://schemas.microsoft.com/office/drawing/2014/main" id="{4176A9F7-D393-0954-D7EE-BA204E68D7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30074" y="407718"/>
            <a:ext cx="4531923" cy="6042564"/>
          </a:xfrm>
          <a:prstGeom prst="rect">
            <a:avLst/>
          </a:prstGeom>
          <a:noFill/>
          <a:ln>
            <a:noFill/>
          </a:ln>
          <a:effectLst>
            <a:glow rad="139700">
              <a:schemeClr val="accent2">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7BC45812-82C8-1F79-8347-0996BC7D89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0004" y="407718"/>
            <a:ext cx="4531922" cy="6042564"/>
          </a:xfrm>
          <a:prstGeom prst="rect">
            <a:avLst/>
          </a:prstGeom>
          <a:noFill/>
          <a:ln>
            <a:noFill/>
          </a:ln>
          <a:effectLst>
            <a:glow rad="139700">
              <a:schemeClr val="accent2">
                <a:satMod val="175000"/>
                <a:alpha val="40000"/>
              </a:schemeClr>
            </a:glo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13016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7">
            <a:extLst>
              <a:ext uri="{FF2B5EF4-FFF2-40B4-BE49-F238E27FC236}">
                <a16:creationId xmlns:a16="http://schemas.microsoft.com/office/drawing/2014/main" id="{F0B6CAF8-085C-1106-9066-7265C4D6434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7253"/>
            <a:ext cx="6875462" cy="6356350"/>
          </a:xfrm>
          <a:prstGeom prst="rect">
            <a:avLst/>
          </a:prstGeom>
        </p:spPr>
      </p:pic>
      <p:sp>
        <p:nvSpPr>
          <p:cNvPr id="7" name="Rectangle 6">
            <a:extLst>
              <a:ext uri="{FF2B5EF4-FFF2-40B4-BE49-F238E27FC236}">
                <a16:creationId xmlns:a16="http://schemas.microsoft.com/office/drawing/2014/main" id="{8A66D667-03E1-AB0A-B0CD-4A1A0E959CF0}"/>
              </a:ext>
            </a:extLst>
          </p:cNvPr>
          <p:cNvSpPr/>
          <p:nvPr/>
        </p:nvSpPr>
        <p:spPr>
          <a:xfrm>
            <a:off x="1407838" y="1036979"/>
            <a:ext cx="6054220" cy="5229010"/>
          </a:xfrm>
          <a:prstGeom prst="rect">
            <a:avLst/>
          </a:prstGeom>
          <a:solidFill>
            <a:srgbClr val="E99A2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latin typeface="Palatino Linotype" panose="02040502050505030304" pitchFamily="18" charset="0"/>
              </a:rPr>
              <a:t>Is HEARTH a Solution to Faster Loan Closings?</a:t>
            </a:r>
            <a:endParaRPr lang="en-US" sz="4400" dirty="0"/>
          </a:p>
        </p:txBody>
      </p:sp>
      <p:sp>
        <p:nvSpPr>
          <p:cNvPr id="9" name="TextBox 8">
            <a:extLst>
              <a:ext uri="{FF2B5EF4-FFF2-40B4-BE49-F238E27FC236}">
                <a16:creationId xmlns:a16="http://schemas.microsoft.com/office/drawing/2014/main" id="{373CA0D5-4633-DA74-283C-DC3E5D659FB8}"/>
              </a:ext>
            </a:extLst>
          </p:cNvPr>
          <p:cNvSpPr txBox="1"/>
          <p:nvPr/>
        </p:nvSpPr>
        <p:spPr>
          <a:xfrm>
            <a:off x="8454750" y="2136338"/>
            <a:ext cx="3422925" cy="2585323"/>
          </a:xfrm>
          <a:prstGeom prst="rect">
            <a:avLst/>
          </a:prstGeom>
          <a:noFill/>
        </p:spPr>
        <p:txBody>
          <a:bodyPr wrap="square">
            <a:spAutoFit/>
          </a:bodyPr>
          <a:lstStyle/>
          <a:p>
            <a:r>
              <a:rPr lang="en-US" sz="4800" dirty="0">
                <a:solidFill>
                  <a:schemeClr val="bg1"/>
                </a:solidFill>
                <a:latin typeface="Palatino Linotype" panose="02040502050505030304" pitchFamily="18" charset="0"/>
              </a:rPr>
              <a:t>Let’s</a:t>
            </a:r>
            <a:r>
              <a:rPr lang="en-US" sz="5400" dirty="0">
                <a:solidFill>
                  <a:schemeClr val="bg1"/>
                </a:solidFill>
                <a:latin typeface="Palatino Linotype" panose="02040502050505030304" pitchFamily="18" charset="0"/>
              </a:rPr>
              <a:t> talk about </a:t>
            </a:r>
          </a:p>
          <a:p>
            <a:r>
              <a:rPr lang="en-US" sz="5400" dirty="0">
                <a:solidFill>
                  <a:schemeClr val="bg1"/>
                </a:solidFill>
                <a:latin typeface="Palatino Linotype" panose="02040502050505030304" pitchFamily="18" charset="0"/>
              </a:rPr>
              <a:t>HEARTH</a:t>
            </a:r>
          </a:p>
        </p:txBody>
      </p:sp>
    </p:spTree>
    <p:extLst>
      <p:ext uri="{BB962C8B-B14F-4D97-AF65-F5344CB8AC3E}">
        <p14:creationId xmlns:p14="http://schemas.microsoft.com/office/powerpoint/2010/main" val="7099173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DA9A00-14FF-53BF-6E62-90F0CEB39095}"/>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9F4831C1-2C21-CF8D-C9B4-43F61EC24C76}"/>
              </a:ext>
            </a:extLst>
          </p:cNvPr>
          <p:cNvSpPr>
            <a:spLocks noGrp="1"/>
          </p:cNvSpPr>
          <p:nvPr>
            <p:ph type="title" idx="4294967295"/>
          </p:nvPr>
        </p:nvSpPr>
        <p:spPr>
          <a:xfrm>
            <a:off x="2714625" y="0"/>
            <a:ext cx="6762750" cy="1325563"/>
          </a:xfrm>
        </p:spPr>
        <p:txBody>
          <a:bodyPr>
            <a:normAutofit/>
          </a:bodyPr>
          <a:lstStyle/>
          <a:p>
            <a:pPr algn="ctr"/>
            <a:r>
              <a:rPr lang="en-US" sz="4800" b="0" dirty="0">
                <a:solidFill>
                  <a:schemeClr val="bg1"/>
                </a:solidFill>
                <a:latin typeface="Montserrat" panose="00000500000000000000" pitchFamily="2" charset="0"/>
              </a:rPr>
              <a:t>HEARTH</a:t>
            </a:r>
          </a:p>
        </p:txBody>
      </p:sp>
      <p:sp>
        <p:nvSpPr>
          <p:cNvPr id="3" name="Content Placeholder 7">
            <a:extLst>
              <a:ext uri="{FF2B5EF4-FFF2-40B4-BE49-F238E27FC236}">
                <a16:creationId xmlns:a16="http://schemas.microsoft.com/office/drawing/2014/main" id="{6C9D48D0-E967-53C2-D486-DDDA40AC87FD}"/>
              </a:ext>
            </a:extLst>
          </p:cNvPr>
          <p:cNvSpPr txBox="1">
            <a:spLocks/>
          </p:cNvSpPr>
          <p:nvPr/>
        </p:nvSpPr>
        <p:spPr>
          <a:xfrm>
            <a:off x="838200" y="2363119"/>
            <a:ext cx="10515600" cy="37499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0BB9A6"/>
              </a:buClr>
              <a:buFont typeface="Wingdings" panose="05000000000000000000" pitchFamily="2" charset="2"/>
              <a:buChar char="Ø"/>
            </a:pPr>
            <a:r>
              <a:rPr lang="en-US" altLang="en-US" sz="2400" b="0" dirty="0">
                <a:latin typeface="Century Gothic" panose="020B0502020202020204" pitchFamily="34" charset="0"/>
              </a:rPr>
              <a:t>Amended federal Long Term Leasing Act of 1955 to allow tribes to lease lands without BIA approval</a:t>
            </a:r>
          </a:p>
          <a:p>
            <a:pPr>
              <a:lnSpc>
                <a:spcPct val="150000"/>
              </a:lnSpc>
              <a:buClr>
                <a:srgbClr val="0BB9A6"/>
              </a:buClr>
              <a:buFont typeface="Wingdings" panose="05000000000000000000" pitchFamily="2" charset="2"/>
              <a:buChar char="Ø"/>
            </a:pPr>
            <a:r>
              <a:rPr lang="en-US" altLang="en-US" sz="2400" b="0" dirty="0">
                <a:latin typeface="Century Gothic" panose="020B0502020202020204" pitchFamily="34" charset="0"/>
              </a:rPr>
              <a:t>Adopted July 17, 2012</a:t>
            </a:r>
          </a:p>
          <a:p>
            <a:pPr>
              <a:lnSpc>
                <a:spcPct val="150000"/>
              </a:lnSpc>
              <a:buClr>
                <a:srgbClr val="0BB9A6"/>
              </a:buClr>
              <a:buFont typeface="Wingdings" panose="05000000000000000000" pitchFamily="2" charset="2"/>
              <a:buChar char="Ø"/>
            </a:pPr>
            <a:r>
              <a:rPr lang="en-US" altLang="en-US" sz="2400" b="0" dirty="0">
                <a:latin typeface="Century Gothic" panose="020B0502020202020204" pitchFamily="34" charset="0"/>
              </a:rPr>
              <a:t>Extended lease term from 50 years to 75 for residential leasing</a:t>
            </a:r>
            <a:endParaRPr lang="en-US" sz="2400" dirty="0">
              <a:latin typeface="Century Gothic" panose="020B0502020202020204" pitchFamily="34" charset="0"/>
            </a:endParaRPr>
          </a:p>
        </p:txBody>
      </p:sp>
      <p:sp>
        <p:nvSpPr>
          <p:cNvPr id="4" name="Subtitle 8">
            <a:extLst>
              <a:ext uri="{FF2B5EF4-FFF2-40B4-BE49-F238E27FC236}">
                <a16:creationId xmlns:a16="http://schemas.microsoft.com/office/drawing/2014/main" id="{29949650-9066-8CEA-DB53-939F7848B8E6}"/>
              </a:ext>
            </a:extLst>
          </p:cNvPr>
          <p:cNvSpPr txBox="1">
            <a:spLocks/>
          </p:cNvSpPr>
          <p:nvPr/>
        </p:nvSpPr>
        <p:spPr>
          <a:xfrm>
            <a:off x="838200" y="1702919"/>
            <a:ext cx="10515600" cy="56851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altLang="en-US" sz="2200" dirty="0">
                <a:latin typeface="Century Gothic" panose="020B0502020202020204" pitchFamily="34" charset="0"/>
              </a:rPr>
              <a:t>Helping Expedite &amp; Advance Responsible Tribal Homeownership Act of 2012 – 25 USC 415</a:t>
            </a:r>
          </a:p>
          <a:p>
            <a:endParaRPr lang="en-US" dirty="0">
              <a:solidFill>
                <a:schemeClr val="bg1"/>
              </a:solidFill>
            </a:endParaRPr>
          </a:p>
        </p:txBody>
      </p:sp>
    </p:spTree>
    <p:extLst>
      <p:ext uri="{BB962C8B-B14F-4D97-AF65-F5344CB8AC3E}">
        <p14:creationId xmlns:p14="http://schemas.microsoft.com/office/powerpoint/2010/main" val="16795586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CC42F-3425-3C6F-3ED8-13333FFC6DD3}"/>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7F4FA1E0-FB5E-FB58-E791-126470ED2844}"/>
              </a:ext>
            </a:extLst>
          </p:cNvPr>
          <p:cNvSpPr>
            <a:spLocks noGrp="1"/>
          </p:cNvSpPr>
          <p:nvPr>
            <p:ph type="title" idx="4294967295"/>
          </p:nvPr>
        </p:nvSpPr>
        <p:spPr>
          <a:xfrm>
            <a:off x="0" y="-133350"/>
            <a:ext cx="12192000" cy="1604963"/>
          </a:xfrm>
        </p:spPr>
        <p:txBody>
          <a:bodyPr>
            <a:normAutofit/>
          </a:bodyPr>
          <a:lstStyle/>
          <a:p>
            <a:pPr algn="ctr"/>
            <a:r>
              <a:rPr lang="en-US" sz="2800" b="1" dirty="0">
                <a:solidFill>
                  <a:schemeClr val="bg1"/>
                </a:solidFill>
                <a:latin typeface="Palatino Linotype" panose="02040502050505030304" pitchFamily="18" charset="0"/>
              </a:rPr>
              <a:t>STATEMENT OF GOVERNOR QUETAWKI</a:t>
            </a:r>
            <a:br>
              <a:rPr lang="en-US" sz="2800" b="1" dirty="0">
                <a:solidFill>
                  <a:schemeClr val="bg1"/>
                </a:solidFill>
                <a:latin typeface="Palatino Linotype" panose="02040502050505030304" pitchFamily="18" charset="0"/>
              </a:rPr>
            </a:br>
            <a:r>
              <a:rPr lang="en-US" sz="2800" b="1" dirty="0">
                <a:solidFill>
                  <a:schemeClr val="bg1"/>
                </a:solidFill>
                <a:latin typeface="Palatino Linotype" panose="02040502050505030304" pitchFamily="18" charset="0"/>
              </a:rPr>
              <a:t>PUEBLO OF ZUNI</a:t>
            </a:r>
            <a:br>
              <a:rPr lang="en-US" sz="2800" b="1" dirty="0">
                <a:solidFill>
                  <a:schemeClr val="bg1"/>
                </a:solidFill>
                <a:latin typeface="Palatino Linotype" panose="02040502050505030304" pitchFamily="18" charset="0"/>
              </a:rPr>
            </a:br>
            <a:r>
              <a:rPr lang="en-US" sz="2800" b="1" dirty="0">
                <a:solidFill>
                  <a:schemeClr val="bg1"/>
                </a:solidFill>
                <a:latin typeface="Palatino Linotype" panose="02040502050505030304" pitchFamily="18" charset="0"/>
              </a:rPr>
              <a:t>HEARTH Congressional Hearing</a:t>
            </a:r>
          </a:p>
        </p:txBody>
      </p:sp>
      <p:grpSp>
        <p:nvGrpSpPr>
          <p:cNvPr id="4" name="Group 3">
            <a:extLst>
              <a:ext uri="{FF2B5EF4-FFF2-40B4-BE49-F238E27FC236}">
                <a16:creationId xmlns:a16="http://schemas.microsoft.com/office/drawing/2014/main" id="{3223AF7C-1C0C-3A94-F209-691086E56AF2}"/>
              </a:ext>
            </a:extLst>
          </p:cNvPr>
          <p:cNvGrpSpPr/>
          <p:nvPr/>
        </p:nvGrpSpPr>
        <p:grpSpPr>
          <a:xfrm>
            <a:off x="506826" y="2620835"/>
            <a:ext cx="11178349" cy="2953003"/>
            <a:chOff x="525906" y="2620835"/>
            <a:chExt cx="11178349" cy="2953003"/>
          </a:xfrm>
        </p:grpSpPr>
        <p:sp>
          <p:nvSpPr>
            <p:cNvPr id="5" name="Content Placeholder 2">
              <a:extLst>
                <a:ext uri="{FF2B5EF4-FFF2-40B4-BE49-F238E27FC236}">
                  <a16:creationId xmlns:a16="http://schemas.microsoft.com/office/drawing/2014/main" id="{DAF2DBBB-30D5-9BB9-46FF-218912EEB002}"/>
                </a:ext>
              </a:extLst>
            </p:cNvPr>
            <p:cNvSpPr txBox="1">
              <a:spLocks/>
            </p:cNvSpPr>
            <p:nvPr/>
          </p:nvSpPr>
          <p:spPr>
            <a:xfrm>
              <a:off x="525906" y="2724149"/>
              <a:ext cx="5257800" cy="2746374"/>
            </a:xfrm>
            <a:prstGeom prst="rect">
              <a:avLst/>
            </a:prstGeom>
          </p:spPr>
          <p:txBody>
            <a:bodyPr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Arial" panose="020B0604020202020204" pitchFamily="34" charset="0"/>
                <a:buNone/>
              </a:pPr>
              <a:r>
                <a:rPr lang="en-US" sz="1400" b="0" dirty="0">
                  <a:solidFill>
                    <a:schemeClr val="bg1"/>
                  </a:solidFill>
                  <a:latin typeface="+mj-lt"/>
                </a:rPr>
                <a:t>       </a:t>
              </a:r>
              <a:r>
                <a:rPr lang="en-US" b="0" dirty="0">
                  <a:latin typeface="+mj-lt"/>
                </a:rPr>
                <a:t>HEARTH recognizes the sovereign right of Indian tribes to make their own laws and be governed by them.  These are our lands.  We should be able to say who can live and do business on them.</a:t>
              </a:r>
              <a:endParaRPr lang="en-US" sz="1400" b="0" dirty="0">
                <a:latin typeface="+mj-lt"/>
              </a:endParaRPr>
            </a:p>
          </p:txBody>
        </p:sp>
        <p:pic>
          <p:nvPicPr>
            <p:cNvPr id="6" name="Picture 5">
              <a:extLst>
                <a:ext uri="{FF2B5EF4-FFF2-40B4-BE49-F238E27FC236}">
                  <a16:creationId xmlns:a16="http://schemas.microsoft.com/office/drawing/2014/main" id="{2EDA8C04-1C8C-3A66-6DCE-48C54E9204E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08295" y="2620835"/>
              <a:ext cx="5295960" cy="2953003"/>
            </a:xfrm>
            <a:prstGeom prst="roundRect">
              <a:avLst>
                <a:gd name="adj" fmla="val 1858"/>
              </a:avLst>
            </a:prstGeom>
            <a:solidFill>
              <a:srgbClr val="FFFFFF">
                <a:shade val="85000"/>
              </a:srgbClr>
            </a:solidFill>
            <a:effectLst>
              <a:glow rad="139700">
                <a:schemeClr val="accent2">
                  <a:satMod val="175000"/>
                  <a:alpha val="40000"/>
                </a:schemeClr>
              </a:glow>
              <a:outerShdw blurRad="50800" dist="50800" dir="5400000" algn="tl" rotWithShape="0">
                <a:srgbClr val="000000">
                  <a:alpha val="43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18618700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7DE6D-EA47-1E66-90E8-DD714D8228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527AF8-3B59-98EA-8B32-D0597E55A43A}"/>
              </a:ext>
            </a:extLst>
          </p:cNvPr>
          <p:cNvSpPr>
            <a:spLocks noGrp="1"/>
          </p:cNvSpPr>
          <p:nvPr>
            <p:ph type="title" idx="4294967295"/>
          </p:nvPr>
        </p:nvSpPr>
        <p:spPr>
          <a:xfrm>
            <a:off x="838200" y="0"/>
            <a:ext cx="10515600" cy="1325563"/>
          </a:xfrm>
        </p:spPr>
        <p:txBody>
          <a:bodyPr>
            <a:normAutofit/>
          </a:bodyPr>
          <a:lstStyle/>
          <a:p>
            <a:pPr algn="ctr"/>
            <a:r>
              <a:rPr lang="en-US" b="1" dirty="0">
                <a:solidFill>
                  <a:schemeClr val="bg1"/>
                </a:solidFill>
                <a:latin typeface="Palatino Linotype" panose="02040502050505030304" pitchFamily="18" charset="0"/>
              </a:rPr>
              <a:t>What Does HEARTH Do?</a:t>
            </a:r>
            <a:endParaRPr lang="en-US" dirty="0">
              <a:solidFill>
                <a:schemeClr val="bg1"/>
              </a:solidFill>
              <a:latin typeface="Palatino Linotype" panose="02040502050505030304" pitchFamily="18" charset="0"/>
            </a:endParaRPr>
          </a:p>
        </p:txBody>
      </p:sp>
      <p:sp>
        <p:nvSpPr>
          <p:cNvPr id="3" name="Content Placeholder 2">
            <a:extLst>
              <a:ext uri="{FF2B5EF4-FFF2-40B4-BE49-F238E27FC236}">
                <a16:creationId xmlns:a16="http://schemas.microsoft.com/office/drawing/2014/main" id="{F367422A-2B0B-0DCC-BB0B-1703B48B44B3}"/>
              </a:ext>
            </a:extLst>
          </p:cNvPr>
          <p:cNvSpPr txBox="1">
            <a:spLocks/>
          </p:cNvSpPr>
          <p:nvPr/>
        </p:nvSpPr>
        <p:spPr>
          <a:xfrm>
            <a:off x="694944" y="2271437"/>
            <a:ext cx="10863072" cy="4221438"/>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sz="2600" b="0" dirty="0">
                <a:latin typeface="+mj-lt"/>
              </a:rPr>
              <a:t>Draft tribal leasing laws for the leasing of tribal trust lands</a:t>
            </a:r>
          </a:p>
          <a:p>
            <a:pPr>
              <a:buClr>
                <a:srgbClr val="0BB9A6"/>
              </a:buClr>
              <a:buFont typeface="Wingdings" panose="05000000000000000000" pitchFamily="2" charset="2"/>
              <a:buChar char="Ø"/>
            </a:pPr>
            <a:endParaRPr lang="en-US" sz="2600" b="0" dirty="0">
              <a:latin typeface="+mj-lt"/>
            </a:endParaRPr>
          </a:p>
          <a:p>
            <a:pPr>
              <a:buClr>
                <a:srgbClr val="0BB9A6"/>
              </a:buClr>
              <a:buFont typeface="Wingdings" panose="05000000000000000000" pitchFamily="2" charset="2"/>
              <a:buChar char="Ø"/>
            </a:pPr>
            <a:r>
              <a:rPr lang="en-US" sz="2600" b="0" dirty="0">
                <a:latin typeface="+mj-lt"/>
              </a:rPr>
              <a:t>For any of the following purposes:</a:t>
            </a:r>
          </a:p>
          <a:p>
            <a:pPr lvl="1">
              <a:buClr>
                <a:srgbClr val="0BB9A6"/>
              </a:buClr>
              <a:buFont typeface="Wingdings" panose="05000000000000000000" pitchFamily="2" charset="2"/>
              <a:buChar char="Ø"/>
            </a:pPr>
            <a:r>
              <a:rPr lang="en-US" sz="2800" b="0" dirty="0">
                <a:latin typeface="+mj-lt"/>
              </a:rPr>
              <a:t>Business</a:t>
            </a:r>
          </a:p>
          <a:p>
            <a:pPr lvl="1">
              <a:buClr>
                <a:srgbClr val="0BB9A6"/>
              </a:buClr>
              <a:buFont typeface="Wingdings" panose="05000000000000000000" pitchFamily="2" charset="2"/>
              <a:buChar char="Ø"/>
            </a:pPr>
            <a:r>
              <a:rPr lang="en-US" sz="2800" b="0" dirty="0">
                <a:latin typeface="+mj-lt"/>
              </a:rPr>
              <a:t>Agricultural</a:t>
            </a:r>
          </a:p>
          <a:p>
            <a:pPr lvl="1">
              <a:buClr>
                <a:srgbClr val="0BB9A6"/>
              </a:buClr>
              <a:buFont typeface="Wingdings" panose="05000000000000000000" pitchFamily="2" charset="2"/>
              <a:buChar char="Ø"/>
            </a:pPr>
            <a:r>
              <a:rPr lang="en-US" sz="2800" b="0" dirty="0">
                <a:latin typeface="+mj-lt"/>
              </a:rPr>
              <a:t>Public, Religious, Education, Recreational Uses</a:t>
            </a:r>
          </a:p>
          <a:p>
            <a:pPr lvl="1">
              <a:buClr>
                <a:srgbClr val="0BB9A6"/>
              </a:buClr>
              <a:buFont typeface="Wingdings" panose="05000000000000000000" pitchFamily="2" charset="2"/>
              <a:buChar char="Ø"/>
            </a:pPr>
            <a:r>
              <a:rPr lang="en-US" sz="2800" b="0" dirty="0">
                <a:latin typeface="+mj-lt"/>
              </a:rPr>
              <a:t>Wind and Solar (WSR) </a:t>
            </a:r>
          </a:p>
          <a:p>
            <a:pPr lvl="1">
              <a:buClr>
                <a:srgbClr val="0BB9A6"/>
              </a:buClr>
              <a:buFont typeface="Wingdings" panose="05000000000000000000" pitchFamily="2" charset="2"/>
              <a:buChar char="Ø"/>
            </a:pPr>
            <a:r>
              <a:rPr lang="en-US" sz="2800" b="0" dirty="0">
                <a:latin typeface="+mj-lt"/>
              </a:rPr>
              <a:t>Wind Energy Evaluation (WEEL)</a:t>
            </a:r>
          </a:p>
          <a:p>
            <a:pPr lvl="1">
              <a:buClr>
                <a:srgbClr val="0BB9A6"/>
              </a:buClr>
              <a:buFont typeface="Wingdings" panose="05000000000000000000" pitchFamily="2" charset="2"/>
              <a:buChar char="Ø"/>
            </a:pPr>
            <a:r>
              <a:rPr lang="en-US" sz="2800" b="0" dirty="0">
                <a:latin typeface="+mj-lt"/>
              </a:rPr>
              <a:t>Residential </a:t>
            </a:r>
          </a:p>
          <a:p>
            <a:pPr lvl="1">
              <a:buClr>
                <a:srgbClr val="0BB9A6"/>
              </a:buClr>
              <a:buFont typeface="Wingdings" panose="05000000000000000000" pitchFamily="2" charset="2"/>
              <a:buChar char="Ø"/>
            </a:pPr>
            <a:endParaRPr lang="en-US" sz="2600" b="0" dirty="0">
              <a:latin typeface="+mj-lt"/>
            </a:endParaRPr>
          </a:p>
          <a:p>
            <a:pPr>
              <a:buClr>
                <a:srgbClr val="0BB9A6"/>
              </a:buClr>
              <a:buFont typeface="Wingdings" panose="05000000000000000000" pitchFamily="2" charset="2"/>
              <a:buChar char="Ø"/>
            </a:pPr>
            <a:r>
              <a:rPr lang="en-US" sz="2400" b="0" dirty="0">
                <a:latin typeface="+mj-lt"/>
              </a:rPr>
              <a:t>Effect:  No longer have to take leases to BIA for approval. </a:t>
            </a:r>
          </a:p>
          <a:p>
            <a:pPr>
              <a:buClr>
                <a:srgbClr val="0BB9A6"/>
              </a:buClr>
              <a:buFont typeface="Wingdings" panose="05000000000000000000" pitchFamily="2" charset="2"/>
              <a:buChar char="Ø"/>
            </a:pPr>
            <a:r>
              <a:rPr lang="en-US" sz="2400" b="0" dirty="0">
                <a:latin typeface="+mj-lt"/>
              </a:rPr>
              <a:t> </a:t>
            </a:r>
          </a:p>
          <a:p>
            <a:pPr>
              <a:buClr>
                <a:srgbClr val="0BB9A6"/>
              </a:buClr>
              <a:buFont typeface="Wingdings" panose="05000000000000000000" pitchFamily="2" charset="2"/>
              <a:buChar char="Ø"/>
            </a:pPr>
            <a:r>
              <a:rPr lang="en-US" sz="2400" b="0" dirty="0">
                <a:latin typeface="+mj-lt"/>
              </a:rPr>
              <a:t>Removal of time delays</a:t>
            </a:r>
            <a:endParaRPr lang="en-US" sz="2600" b="0" dirty="0">
              <a:latin typeface="+mj-lt"/>
            </a:endParaRPr>
          </a:p>
          <a:p>
            <a:pPr marL="0" indent="0">
              <a:buFont typeface="Arial" panose="020B0604020202020204" pitchFamily="34" charset="0"/>
              <a:buNone/>
            </a:pPr>
            <a:endParaRPr lang="en-US" b="0" dirty="0">
              <a:solidFill>
                <a:schemeClr val="bg1"/>
              </a:solidFill>
            </a:endParaRPr>
          </a:p>
        </p:txBody>
      </p:sp>
      <p:sp>
        <p:nvSpPr>
          <p:cNvPr id="4" name="Subtitle 3">
            <a:extLst>
              <a:ext uri="{FF2B5EF4-FFF2-40B4-BE49-F238E27FC236}">
                <a16:creationId xmlns:a16="http://schemas.microsoft.com/office/drawing/2014/main" id="{6ED9D2A0-F95D-AEAA-F62F-D4D3FB5CAD43}"/>
              </a:ext>
            </a:extLst>
          </p:cNvPr>
          <p:cNvSpPr txBox="1">
            <a:spLocks/>
          </p:cNvSpPr>
          <p:nvPr/>
        </p:nvSpPr>
        <p:spPr>
          <a:xfrm>
            <a:off x="2337435" y="1702919"/>
            <a:ext cx="7517130" cy="56851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US" sz="2600" b="0" dirty="0">
                <a:latin typeface="+mj-lt"/>
              </a:rPr>
              <a:t>Tribes that want to, can now: </a:t>
            </a:r>
          </a:p>
          <a:p>
            <a:endParaRPr lang="en-US" b="0" dirty="0">
              <a:solidFill>
                <a:schemeClr val="bg1"/>
              </a:solidFill>
            </a:endParaRPr>
          </a:p>
        </p:txBody>
      </p:sp>
    </p:spTree>
    <p:extLst>
      <p:ext uri="{BB962C8B-B14F-4D97-AF65-F5344CB8AC3E}">
        <p14:creationId xmlns:p14="http://schemas.microsoft.com/office/powerpoint/2010/main" val="8888100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7746A-71A5-8941-472C-5253F30696E7}"/>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7A4D3C9A-0DA0-774D-D572-7A6C91CDFADC}"/>
              </a:ext>
            </a:extLst>
          </p:cNvPr>
          <p:cNvSpPr>
            <a:spLocks noGrp="1"/>
          </p:cNvSpPr>
          <p:nvPr>
            <p:ph type="title" idx="4294967295"/>
          </p:nvPr>
        </p:nvSpPr>
        <p:spPr>
          <a:xfrm>
            <a:off x="505968" y="203200"/>
            <a:ext cx="10515600" cy="839788"/>
          </a:xfrm>
        </p:spPr>
        <p:txBody>
          <a:bodyPr>
            <a:normAutofit/>
          </a:bodyPr>
          <a:lstStyle/>
          <a:p>
            <a:pPr algn="ctr"/>
            <a:r>
              <a:rPr kumimoji="0" lang="en-US" sz="4800" b="1" i="0" u="none" strike="noStrike" kern="1200" cap="none" spc="-50" normalizeH="0" baseline="0" noProof="0" dirty="0">
                <a:ln>
                  <a:noFill/>
                </a:ln>
                <a:solidFill>
                  <a:schemeClr val="bg1"/>
                </a:solidFill>
                <a:effectLst/>
                <a:uLnTx/>
                <a:uFillTx/>
                <a:latin typeface="Montserrat" panose="00000500000000000000" pitchFamily="2" charset="0"/>
              </a:rPr>
              <a:t>Synopsis</a:t>
            </a:r>
            <a:endParaRPr lang="en-US" sz="4800" b="1" dirty="0">
              <a:solidFill>
                <a:schemeClr val="bg1"/>
              </a:solidFill>
              <a:latin typeface="Montserrat" panose="00000500000000000000" pitchFamily="2" charset="0"/>
            </a:endParaRPr>
          </a:p>
        </p:txBody>
      </p:sp>
      <p:sp>
        <p:nvSpPr>
          <p:cNvPr id="3" name="Content Placeholder 5">
            <a:extLst>
              <a:ext uri="{FF2B5EF4-FFF2-40B4-BE49-F238E27FC236}">
                <a16:creationId xmlns:a16="http://schemas.microsoft.com/office/drawing/2014/main" id="{3A427451-20B0-1A65-5938-539FCE2BD459}"/>
              </a:ext>
            </a:extLst>
          </p:cNvPr>
          <p:cNvSpPr txBox="1">
            <a:spLocks/>
          </p:cNvSpPr>
          <p:nvPr/>
        </p:nvSpPr>
        <p:spPr>
          <a:xfrm>
            <a:off x="173736" y="1825624"/>
            <a:ext cx="11180064" cy="459346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altLang="en-US" sz="2400" b="0" dirty="0">
                <a:latin typeface="Century Gothic" panose="020B0502020202020204" pitchFamily="34" charset="0"/>
              </a:rPr>
              <a:t>Indian tribe – must be a federally recognized Indian tribe.</a:t>
            </a:r>
          </a:p>
          <a:p>
            <a:pPr>
              <a:buClr>
                <a:srgbClr val="0BB9A6"/>
              </a:buClr>
              <a:buFont typeface="Wingdings" panose="05000000000000000000" pitchFamily="2" charset="2"/>
              <a:buChar char="Ø"/>
            </a:pPr>
            <a:endParaRPr lang="en-US" altLang="en-US" sz="500" b="0" dirty="0">
              <a:latin typeface="Century Gothic" panose="020B0502020202020204" pitchFamily="34" charset="0"/>
            </a:endParaRPr>
          </a:p>
          <a:p>
            <a:pPr>
              <a:buClr>
                <a:srgbClr val="0BB9A6"/>
              </a:buClr>
              <a:buFont typeface="Wingdings" panose="05000000000000000000" pitchFamily="2" charset="2"/>
              <a:buChar char="Ø"/>
            </a:pPr>
            <a:r>
              <a:rPr lang="en-US" altLang="en-US" sz="2400" b="0" dirty="0">
                <a:latin typeface="Century Gothic" panose="020B0502020202020204" pitchFamily="34" charset="0"/>
              </a:rPr>
              <a:t>Act doesn’t apply to allotted lands (lands held in trust for individual Indians).</a:t>
            </a:r>
          </a:p>
          <a:p>
            <a:pPr>
              <a:buClr>
                <a:srgbClr val="0BB9A6"/>
              </a:buClr>
              <a:buFont typeface="Wingdings" panose="05000000000000000000" pitchFamily="2" charset="2"/>
              <a:buChar char="Ø"/>
            </a:pPr>
            <a:endParaRPr lang="en-US" altLang="en-US" sz="500" b="0" dirty="0">
              <a:latin typeface="Century Gothic" panose="020B0502020202020204" pitchFamily="34" charset="0"/>
            </a:endParaRPr>
          </a:p>
          <a:p>
            <a:pPr>
              <a:buClr>
                <a:srgbClr val="0BB9A6"/>
              </a:buClr>
              <a:buFont typeface="Wingdings" panose="05000000000000000000" pitchFamily="2" charset="2"/>
              <a:buChar char="Ø"/>
            </a:pPr>
            <a:r>
              <a:rPr lang="en-US" altLang="en-US" sz="2400" b="0" dirty="0">
                <a:latin typeface="Century Gothic" panose="020B0502020202020204" pitchFamily="34" charset="0"/>
              </a:rPr>
              <a:t>BIA must approve tribal leasing laws.</a:t>
            </a:r>
          </a:p>
          <a:p>
            <a:pPr>
              <a:buClr>
                <a:srgbClr val="0BB9A6"/>
              </a:buClr>
              <a:buFont typeface="Wingdings" panose="05000000000000000000" pitchFamily="2" charset="2"/>
              <a:buChar char="Ø"/>
            </a:pPr>
            <a:endParaRPr lang="en-US" altLang="en-US" sz="500" b="0" dirty="0">
              <a:latin typeface="Century Gothic" panose="020B0502020202020204" pitchFamily="34" charset="0"/>
            </a:endParaRPr>
          </a:p>
          <a:p>
            <a:pPr>
              <a:buClr>
                <a:srgbClr val="0BB9A6"/>
              </a:buClr>
              <a:buFont typeface="Wingdings" panose="05000000000000000000" pitchFamily="2" charset="2"/>
              <a:buChar char="Ø"/>
            </a:pPr>
            <a:r>
              <a:rPr lang="en-US" altLang="en-US" sz="2400" b="0" dirty="0">
                <a:latin typeface="Century Gothic" panose="020B0502020202020204" pitchFamily="34" charset="0"/>
              </a:rPr>
              <a:t>Business or agricultural leases – can’t exceed 25 years, but may include an option to renew for up to 2 additional terms of no more than 25 years each.</a:t>
            </a:r>
          </a:p>
          <a:p>
            <a:pPr>
              <a:buClr>
                <a:srgbClr val="0BB9A6"/>
              </a:buClr>
              <a:buFont typeface="Wingdings" panose="05000000000000000000" pitchFamily="2" charset="2"/>
              <a:buChar char="Ø"/>
            </a:pPr>
            <a:endParaRPr lang="en-US" altLang="en-US" sz="500" b="0" dirty="0">
              <a:latin typeface="Century Gothic" panose="020B0502020202020204" pitchFamily="34" charset="0"/>
            </a:endParaRPr>
          </a:p>
          <a:p>
            <a:pPr>
              <a:buClr>
                <a:srgbClr val="0BB9A6"/>
              </a:buClr>
              <a:buFont typeface="Wingdings" panose="05000000000000000000" pitchFamily="2" charset="2"/>
              <a:buChar char="Ø"/>
            </a:pPr>
            <a:r>
              <a:rPr lang="en-US" altLang="en-US" sz="2400" b="0" dirty="0">
                <a:latin typeface="Century Gothic" panose="020B0502020202020204" pitchFamily="34" charset="0"/>
              </a:rPr>
              <a:t>Public, educational, recreational, and </a:t>
            </a:r>
            <a:r>
              <a:rPr lang="en-US" altLang="en-US" sz="2400" dirty="0">
                <a:latin typeface="Century Gothic" panose="020B0502020202020204" pitchFamily="34" charset="0"/>
              </a:rPr>
              <a:t>residential</a:t>
            </a:r>
            <a:r>
              <a:rPr lang="en-US" altLang="en-US" sz="2400" b="0" dirty="0">
                <a:latin typeface="Century Gothic" panose="020B0502020202020204" pitchFamily="34" charset="0"/>
              </a:rPr>
              <a:t> leases – can’t exceed 75 years. </a:t>
            </a:r>
          </a:p>
          <a:p>
            <a:pPr marL="0" indent="0">
              <a:buFont typeface="Arial" panose="020B0604020202020204" pitchFamily="34" charset="0"/>
              <a:buNone/>
            </a:pPr>
            <a:endParaRPr lang="en-US" dirty="0">
              <a:solidFill>
                <a:schemeClr val="bg1"/>
              </a:solidFill>
            </a:endParaRPr>
          </a:p>
        </p:txBody>
      </p:sp>
    </p:spTree>
    <p:extLst>
      <p:ext uri="{BB962C8B-B14F-4D97-AF65-F5344CB8AC3E}">
        <p14:creationId xmlns:p14="http://schemas.microsoft.com/office/powerpoint/2010/main" val="2834693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32D67-DF18-65B8-6E75-EB7F621214C5}"/>
            </a:ext>
          </a:extLst>
        </p:cNvPr>
        <p:cNvGrpSpPr/>
        <p:nvPr/>
      </p:nvGrpSpPr>
      <p:grpSpPr>
        <a:xfrm>
          <a:off x="0" y="0"/>
          <a:ext cx="0" cy="0"/>
          <a:chOff x="0" y="0"/>
          <a:chExt cx="0" cy="0"/>
        </a:xfrm>
      </p:grpSpPr>
      <p:sp>
        <p:nvSpPr>
          <p:cNvPr id="2" name="Title 5">
            <a:extLst>
              <a:ext uri="{FF2B5EF4-FFF2-40B4-BE49-F238E27FC236}">
                <a16:creationId xmlns:a16="http://schemas.microsoft.com/office/drawing/2014/main" id="{D7BA9037-B5A6-BD7E-1AE1-AD3B4B2E2F53}"/>
              </a:ext>
            </a:extLst>
          </p:cNvPr>
          <p:cNvSpPr>
            <a:spLocks noGrp="1"/>
          </p:cNvSpPr>
          <p:nvPr>
            <p:ph type="title" idx="4294967295"/>
          </p:nvPr>
        </p:nvSpPr>
        <p:spPr>
          <a:xfrm>
            <a:off x="715962" y="405931"/>
            <a:ext cx="10760075" cy="1296988"/>
          </a:xfrm>
        </p:spPr>
        <p:txBody>
          <a:bodyPr>
            <a:noAutofit/>
          </a:bodyPr>
          <a:lstStyle/>
          <a:p>
            <a:pPr algn="ctr"/>
            <a:r>
              <a:rPr lang="en-US" b="0" dirty="0">
                <a:solidFill>
                  <a:schemeClr val="bg1"/>
                </a:solidFill>
                <a:latin typeface="Montserrat" panose="00000500000000000000" pitchFamily="2" charset="0"/>
              </a:rPr>
              <a:t>Does the Law Require anything else?</a:t>
            </a:r>
            <a:br>
              <a:rPr lang="en-US" sz="4800" dirty="0">
                <a:solidFill>
                  <a:schemeClr val="bg1"/>
                </a:solidFill>
                <a:latin typeface="Palatino Linotype" panose="02040502050505030304" pitchFamily="18" charset="0"/>
              </a:rPr>
            </a:br>
            <a:endParaRPr lang="en-US" sz="4800" dirty="0">
              <a:solidFill>
                <a:schemeClr val="bg1"/>
              </a:solidFill>
              <a:latin typeface="Palatino Linotype" panose="02040502050505030304" pitchFamily="18" charset="0"/>
            </a:endParaRPr>
          </a:p>
        </p:txBody>
      </p:sp>
      <p:sp>
        <p:nvSpPr>
          <p:cNvPr id="3" name="Content Placeholder 6">
            <a:extLst>
              <a:ext uri="{FF2B5EF4-FFF2-40B4-BE49-F238E27FC236}">
                <a16:creationId xmlns:a16="http://schemas.microsoft.com/office/drawing/2014/main" id="{DFBD8F71-8A68-43A2-D139-DE02E64DF3A8}"/>
              </a:ext>
            </a:extLst>
          </p:cNvPr>
          <p:cNvSpPr txBox="1">
            <a:spLocks/>
          </p:cNvSpPr>
          <p:nvPr/>
        </p:nvSpPr>
        <p:spPr>
          <a:xfrm>
            <a:off x="996696" y="1702919"/>
            <a:ext cx="10049255" cy="44101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0" dirty="0">
                <a:latin typeface="Century Gothic" panose="020B0502020202020204" pitchFamily="34" charset="0"/>
              </a:rPr>
              <a:t>Yes.  Tribe must provide following documents to the BIA:</a:t>
            </a:r>
          </a:p>
          <a:p>
            <a:pPr marL="0" indent="0">
              <a:buFont typeface="Arial" panose="020B0604020202020204" pitchFamily="34" charset="0"/>
              <a:buNone/>
            </a:pPr>
            <a:endParaRPr lang="en-US" b="0" dirty="0">
              <a:latin typeface="Century Gothic" panose="020B0502020202020204" pitchFamily="34" charset="0"/>
            </a:endParaRPr>
          </a:p>
          <a:p>
            <a:pPr lvl="1">
              <a:buClr>
                <a:srgbClr val="0BB9A6"/>
              </a:buClr>
              <a:buFont typeface="Wingdings" panose="05000000000000000000" pitchFamily="2" charset="2"/>
              <a:buChar char="Ø"/>
            </a:pPr>
            <a:r>
              <a:rPr lang="en-US" b="0" dirty="0">
                <a:latin typeface="Century Gothic" panose="020B0502020202020204" pitchFamily="34" charset="0"/>
              </a:rPr>
              <a:t>Copies of all leases and amendments to BIA for recording.  </a:t>
            </a:r>
          </a:p>
          <a:p>
            <a:pPr marL="745236" lvl="1" indent="-342900">
              <a:buClr>
                <a:srgbClr val="0BB9A6"/>
              </a:buClr>
              <a:buFont typeface="Wingdings" panose="05000000000000000000" pitchFamily="2" charset="2"/>
              <a:buChar char="Ø"/>
            </a:pPr>
            <a:endParaRPr lang="en-US" b="0" dirty="0">
              <a:latin typeface="Century Gothic" panose="020B0502020202020204" pitchFamily="34" charset="0"/>
            </a:endParaRPr>
          </a:p>
          <a:p>
            <a:pPr lvl="1">
              <a:buClr>
                <a:srgbClr val="0BB9A6"/>
              </a:buClr>
              <a:buFont typeface="Wingdings" panose="05000000000000000000" pitchFamily="2" charset="2"/>
              <a:buChar char="Ø"/>
            </a:pPr>
            <a:r>
              <a:rPr lang="en-US" b="0" dirty="0">
                <a:latin typeface="Century Gothic" panose="020B0502020202020204" pitchFamily="34" charset="0"/>
              </a:rPr>
              <a:t>Copies of all encumbrances (mortgages) for recording.</a:t>
            </a:r>
          </a:p>
          <a:p>
            <a:pPr lvl="1">
              <a:buClr>
                <a:srgbClr val="0BB9A6"/>
              </a:buClr>
              <a:buFont typeface="Wingdings" panose="05000000000000000000" pitchFamily="2" charset="2"/>
              <a:buChar char="Ø"/>
            </a:pPr>
            <a:endParaRPr lang="en-US" b="0" dirty="0">
              <a:latin typeface="Century Gothic" panose="020B0502020202020204" pitchFamily="34" charset="0"/>
            </a:endParaRPr>
          </a:p>
          <a:p>
            <a:pPr lvl="1">
              <a:buClr>
                <a:srgbClr val="0BB9A6"/>
              </a:buClr>
              <a:buFont typeface="Wingdings" panose="05000000000000000000" pitchFamily="2" charset="2"/>
              <a:buChar char="Ø"/>
            </a:pPr>
            <a:r>
              <a:rPr lang="en-US" b="0" dirty="0">
                <a:latin typeface="Century Gothic" panose="020B0502020202020204" pitchFamily="34" charset="0"/>
              </a:rPr>
              <a:t>Evidence of lease payments.  </a:t>
            </a:r>
          </a:p>
          <a:p>
            <a:pPr marL="0" indent="0">
              <a:buFont typeface="Arial" panose="020B0604020202020204" pitchFamily="34" charset="0"/>
              <a:buNone/>
            </a:pPr>
            <a:endParaRPr lang="en-US" dirty="0">
              <a:solidFill>
                <a:schemeClr val="bg1"/>
              </a:solidFill>
            </a:endParaRPr>
          </a:p>
        </p:txBody>
      </p:sp>
    </p:spTree>
    <p:extLst>
      <p:ext uri="{BB962C8B-B14F-4D97-AF65-F5344CB8AC3E}">
        <p14:creationId xmlns:p14="http://schemas.microsoft.com/office/powerpoint/2010/main" val="37562600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12846B-FF3D-B8BC-1B36-B66EB95A5651}"/>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45D8AACF-18F5-7ED0-85A2-11333433666F}"/>
              </a:ext>
            </a:extLst>
          </p:cNvPr>
          <p:cNvSpPr>
            <a:spLocks noGrp="1"/>
          </p:cNvSpPr>
          <p:nvPr>
            <p:ph type="title" idx="4294967295"/>
          </p:nvPr>
        </p:nvSpPr>
        <p:spPr>
          <a:xfrm>
            <a:off x="762000" y="261143"/>
            <a:ext cx="10515600" cy="839787"/>
          </a:xfrm>
        </p:spPr>
        <p:txBody>
          <a:bodyPr>
            <a:normAutofit/>
          </a:bodyPr>
          <a:lstStyle/>
          <a:p>
            <a:pPr algn="ctr"/>
            <a:r>
              <a:rPr lang="en-US" b="0" dirty="0">
                <a:solidFill>
                  <a:schemeClr val="bg1"/>
                </a:solidFill>
                <a:latin typeface="Montserrat" panose="00000500000000000000" pitchFamily="2" charset="0"/>
              </a:rPr>
              <a:t>Will BIA Still Approve Mortgages?</a:t>
            </a:r>
          </a:p>
        </p:txBody>
      </p:sp>
      <p:sp>
        <p:nvSpPr>
          <p:cNvPr id="3" name="Content Placeholder 5">
            <a:extLst>
              <a:ext uri="{FF2B5EF4-FFF2-40B4-BE49-F238E27FC236}">
                <a16:creationId xmlns:a16="http://schemas.microsoft.com/office/drawing/2014/main" id="{F6853DD0-9988-B9EB-444F-5C9EEA1DABFD}"/>
              </a:ext>
            </a:extLst>
          </p:cNvPr>
          <p:cNvSpPr txBox="1">
            <a:spLocks/>
          </p:cNvSpPr>
          <p:nvPr/>
        </p:nvSpPr>
        <p:spPr>
          <a:xfrm>
            <a:off x="838200" y="1825625"/>
            <a:ext cx="5181600" cy="435133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0" u="sng" dirty="0">
                <a:latin typeface="Century Gothic" panose="020B0502020202020204" pitchFamily="34" charset="0"/>
              </a:rPr>
              <a:t>Answer</a:t>
            </a:r>
            <a:r>
              <a:rPr lang="en-US" b="0" dirty="0">
                <a:latin typeface="Century Gothic" panose="020B0502020202020204" pitchFamily="34" charset="0"/>
              </a:rPr>
              <a:t>:  No, if tribal leasing law doesn’t require BIA approval.</a:t>
            </a:r>
          </a:p>
          <a:p>
            <a:pPr marL="0" indent="0">
              <a:buFont typeface="Arial" panose="020B0604020202020204" pitchFamily="34" charset="0"/>
              <a:buNone/>
            </a:pPr>
            <a:endParaRPr lang="en-US" sz="1500" b="0" dirty="0">
              <a:latin typeface="Century Gothic" panose="020B0502020202020204" pitchFamily="34" charset="0"/>
            </a:endParaRPr>
          </a:p>
          <a:p>
            <a:pPr>
              <a:buClr>
                <a:srgbClr val="0BB9A6"/>
              </a:buClr>
              <a:buFont typeface="Wingdings" panose="05000000000000000000" pitchFamily="2" charset="2"/>
              <a:buChar char="Ø"/>
            </a:pPr>
            <a:r>
              <a:rPr lang="en-US" b="0" dirty="0">
                <a:latin typeface="Century Gothic" panose="020B0502020202020204" pitchFamily="34" charset="0"/>
              </a:rPr>
              <a:t>NO, if Lease states that BIA approval not required.</a:t>
            </a:r>
          </a:p>
          <a:p>
            <a:pPr>
              <a:buClr>
                <a:srgbClr val="0BB9A6"/>
              </a:buClr>
              <a:buFont typeface="Wingdings" panose="05000000000000000000" pitchFamily="2" charset="2"/>
              <a:buChar char="Ø"/>
            </a:pPr>
            <a:endParaRPr lang="en-US" sz="1500" b="0" dirty="0">
              <a:latin typeface="Century Gothic" panose="020B0502020202020204" pitchFamily="34" charset="0"/>
            </a:endParaRPr>
          </a:p>
          <a:p>
            <a:pPr>
              <a:buClr>
                <a:srgbClr val="0BB9A6"/>
              </a:buClr>
              <a:buFont typeface="Wingdings" panose="05000000000000000000" pitchFamily="2" charset="2"/>
              <a:buChar char="Ø"/>
            </a:pPr>
            <a:r>
              <a:rPr lang="en-US" b="0" u="sng" dirty="0">
                <a:latin typeface="Century Gothic" panose="020B0502020202020204" pitchFamily="34" charset="0"/>
              </a:rPr>
              <a:t>Note</a:t>
            </a:r>
            <a:r>
              <a:rPr lang="en-US" b="0" dirty="0">
                <a:latin typeface="Century Gothic" panose="020B0502020202020204" pitchFamily="34" charset="0"/>
              </a:rPr>
              <a:t>: BIA regulations give BIA 20 days to approve or disapprove mortgages. 25 CFR 162.359</a:t>
            </a:r>
          </a:p>
          <a:p>
            <a:pPr marL="0" indent="0">
              <a:buFont typeface="Arial" panose="020B0604020202020204" pitchFamily="34" charset="0"/>
              <a:buNone/>
            </a:pPr>
            <a:endParaRPr lang="en-US" b="0" dirty="0">
              <a:solidFill>
                <a:schemeClr val="bg1"/>
              </a:solidFill>
            </a:endParaRPr>
          </a:p>
        </p:txBody>
      </p:sp>
      <p:pic>
        <p:nvPicPr>
          <p:cNvPr id="4" name="Content Placeholder 8">
            <a:extLst>
              <a:ext uri="{FF2B5EF4-FFF2-40B4-BE49-F238E27FC236}">
                <a16:creationId xmlns:a16="http://schemas.microsoft.com/office/drawing/2014/main" id="{1E5B0F0D-72C8-BDAF-A470-CCCCC408646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986" r="19015" b="-1"/>
          <a:stretch/>
        </p:blipFill>
        <p:spPr>
          <a:xfrm>
            <a:off x="6510529" y="1879198"/>
            <a:ext cx="4561808" cy="4297765"/>
          </a:xfrm>
          <a:prstGeom prst="roundRect">
            <a:avLst>
              <a:gd name="adj" fmla="val 1858"/>
            </a:avLst>
          </a:prstGeom>
          <a:solidFill>
            <a:srgbClr val="FFFFFF">
              <a:shade val="85000"/>
            </a:srgbClr>
          </a:solidFill>
          <a:effectLst>
            <a:glow rad="139700">
              <a:schemeClr val="accent2">
                <a:satMod val="175000"/>
                <a:alpha val="40000"/>
              </a:schemeClr>
            </a:glo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584101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F9379E-9072-7733-CB3D-C0BDC185CA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744691-099A-6ADD-492B-56FBCDEF7633}"/>
              </a:ext>
            </a:extLst>
          </p:cNvPr>
          <p:cNvSpPr>
            <a:spLocks noGrp="1"/>
          </p:cNvSpPr>
          <p:nvPr>
            <p:ph type="title" idx="4294967295"/>
          </p:nvPr>
        </p:nvSpPr>
        <p:spPr>
          <a:xfrm>
            <a:off x="838200" y="-99540"/>
            <a:ext cx="10515600" cy="1508125"/>
          </a:xfrm>
        </p:spPr>
        <p:txBody>
          <a:bodyPr>
            <a:noAutofit/>
          </a:bodyPr>
          <a:lstStyle/>
          <a:p>
            <a:pPr algn="ctr"/>
            <a:r>
              <a:rPr lang="en-US" b="0" dirty="0">
                <a:solidFill>
                  <a:schemeClr val="bg1"/>
                </a:solidFill>
                <a:latin typeface="Montserrat" panose="00000500000000000000" pitchFamily="2" charset="0"/>
              </a:rPr>
              <a:t>Tribes with Leasing Laws under </a:t>
            </a:r>
            <a:br>
              <a:rPr lang="en-US" b="0" dirty="0">
                <a:solidFill>
                  <a:schemeClr val="bg1"/>
                </a:solidFill>
                <a:latin typeface="Montserrat" panose="00000500000000000000" pitchFamily="2" charset="0"/>
              </a:rPr>
            </a:br>
            <a:r>
              <a:rPr lang="en-US" b="0" dirty="0">
                <a:solidFill>
                  <a:schemeClr val="bg1"/>
                </a:solidFill>
                <a:latin typeface="Montserrat" panose="00000500000000000000" pitchFamily="2" charset="0"/>
              </a:rPr>
              <a:t>HEARTH</a:t>
            </a:r>
          </a:p>
        </p:txBody>
      </p:sp>
      <p:sp>
        <p:nvSpPr>
          <p:cNvPr id="3" name="Content Placeholder 2">
            <a:extLst>
              <a:ext uri="{FF2B5EF4-FFF2-40B4-BE49-F238E27FC236}">
                <a16:creationId xmlns:a16="http://schemas.microsoft.com/office/drawing/2014/main" id="{6387220C-2C06-7B46-7618-092C8A7057AB}"/>
              </a:ext>
            </a:extLst>
          </p:cNvPr>
          <p:cNvSpPr txBox="1">
            <a:spLocks/>
          </p:cNvSpPr>
          <p:nvPr/>
        </p:nvSpPr>
        <p:spPr>
          <a:xfrm>
            <a:off x="1261872" y="2160119"/>
            <a:ext cx="9683496" cy="416752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b="0" dirty="0">
                <a:latin typeface="+mj-lt"/>
              </a:rPr>
              <a:t>As of April 29, 2026</a:t>
            </a:r>
          </a:p>
          <a:p>
            <a:pPr lvl="1">
              <a:buClr>
                <a:srgbClr val="86281A"/>
              </a:buClr>
              <a:buFont typeface="Courier New" panose="02070309020205020404" pitchFamily="49" charset="0"/>
              <a:buChar char="o"/>
            </a:pPr>
            <a:r>
              <a:rPr lang="en-US" sz="2800" b="0" dirty="0">
                <a:latin typeface="+mj-lt"/>
              </a:rPr>
              <a:t>BIA approved 118 Tribal Leasing laws</a:t>
            </a:r>
          </a:p>
          <a:p>
            <a:pPr lvl="1">
              <a:buClr>
                <a:srgbClr val="86281A"/>
              </a:buClr>
              <a:buFont typeface="Courier New" panose="02070309020205020404" pitchFamily="49" charset="0"/>
              <a:buChar char="o"/>
            </a:pPr>
            <a:r>
              <a:rPr lang="en-US" sz="2800" b="0" dirty="0">
                <a:latin typeface="+mj-lt"/>
              </a:rPr>
              <a:t>49 (</a:t>
            </a:r>
            <a:r>
              <a:rPr lang="en-US" sz="2800" b="0" dirty="0" err="1">
                <a:latin typeface="+mj-lt"/>
              </a:rPr>
              <a:t>apprx</a:t>
            </a:r>
            <a:r>
              <a:rPr lang="en-US" sz="2800" b="0" dirty="0">
                <a:latin typeface="+mj-lt"/>
              </a:rPr>
              <a:t>) Tribes have residential leasing laws</a:t>
            </a:r>
          </a:p>
          <a:p>
            <a:pPr lvl="1">
              <a:buClr>
                <a:srgbClr val="86281A"/>
              </a:buClr>
              <a:buFont typeface="Courier New" panose="02070309020205020404" pitchFamily="49" charset="0"/>
              <a:buChar char="o"/>
            </a:pPr>
            <a:r>
              <a:rPr lang="en-US" sz="2800" b="0" dirty="0">
                <a:latin typeface="+mj-lt"/>
              </a:rPr>
              <a:t>NM – 6 out of 23 tribes have leasing laws</a:t>
            </a:r>
          </a:p>
          <a:p>
            <a:pPr lvl="1">
              <a:buClr>
                <a:srgbClr val="86281A"/>
              </a:buClr>
              <a:buFont typeface="Courier New" panose="02070309020205020404" pitchFamily="49" charset="0"/>
              <a:buChar char="o"/>
            </a:pPr>
            <a:endParaRPr lang="en-US" sz="2800" b="0" dirty="0">
              <a:latin typeface="+mj-lt"/>
            </a:endParaRPr>
          </a:p>
          <a:p>
            <a:pPr marL="457200" lvl="1" indent="0">
              <a:buFont typeface="Arial" panose="020B0604020202020204" pitchFamily="34" charset="0"/>
              <a:buNone/>
            </a:pPr>
            <a:endParaRPr lang="en-US" sz="500" b="0" dirty="0">
              <a:latin typeface="+mj-lt"/>
            </a:endParaRPr>
          </a:p>
          <a:p>
            <a:pPr>
              <a:buClr>
                <a:srgbClr val="0BB9A6"/>
              </a:buClr>
              <a:buFont typeface="Wingdings" panose="05000000000000000000" pitchFamily="2" charset="2"/>
              <a:buChar char="Ø"/>
            </a:pPr>
            <a:r>
              <a:rPr lang="en-US" b="0" dirty="0">
                <a:latin typeface="+mj-lt"/>
              </a:rPr>
              <a:t>574 Federally Recognized Tribes </a:t>
            </a:r>
          </a:p>
          <a:p>
            <a:pPr lvl="1">
              <a:buClr>
                <a:srgbClr val="86281A"/>
              </a:buClr>
              <a:buFont typeface="Courier New" panose="02070309020205020404" pitchFamily="49" charset="0"/>
              <a:buChar char="o"/>
            </a:pPr>
            <a:r>
              <a:rPr lang="en-US" sz="2800" b="0" dirty="0">
                <a:latin typeface="+mj-lt"/>
              </a:rPr>
              <a:t>As of April 29, 2026</a:t>
            </a:r>
          </a:p>
        </p:txBody>
      </p:sp>
    </p:spTree>
    <p:extLst>
      <p:ext uri="{BB962C8B-B14F-4D97-AF65-F5344CB8AC3E}">
        <p14:creationId xmlns:p14="http://schemas.microsoft.com/office/powerpoint/2010/main" val="81687333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D00D6-8D2F-FE27-3CE5-7A95C7AE1C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91501D-E6CE-002F-AC93-3A66A87B9611}"/>
              </a:ext>
            </a:extLst>
          </p:cNvPr>
          <p:cNvSpPr>
            <a:spLocks noGrp="1"/>
          </p:cNvSpPr>
          <p:nvPr>
            <p:ph type="title" idx="4294967295"/>
          </p:nvPr>
        </p:nvSpPr>
        <p:spPr>
          <a:xfrm>
            <a:off x="838200" y="0"/>
            <a:ext cx="10515600" cy="1325563"/>
          </a:xfrm>
        </p:spPr>
        <p:txBody>
          <a:bodyPr/>
          <a:lstStyle/>
          <a:p>
            <a:pPr algn="ctr"/>
            <a:r>
              <a:rPr lang="en-US" b="0" dirty="0">
                <a:solidFill>
                  <a:schemeClr val="bg1"/>
                </a:solidFill>
                <a:latin typeface="Montserrat" panose="00000500000000000000" pitchFamily="2" charset="0"/>
              </a:rPr>
              <a:t>What will BIA look at in approving </a:t>
            </a:r>
            <a:br>
              <a:rPr lang="en-US" b="0" dirty="0">
                <a:solidFill>
                  <a:schemeClr val="bg1"/>
                </a:solidFill>
                <a:latin typeface="Montserrat" panose="00000500000000000000" pitchFamily="2" charset="0"/>
              </a:rPr>
            </a:br>
            <a:r>
              <a:rPr lang="en-US" b="0" dirty="0">
                <a:solidFill>
                  <a:schemeClr val="bg1"/>
                </a:solidFill>
                <a:latin typeface="Montserrat" panose="00000500000000000000" pitchFamily="2" charset="0"/>
              </a:rPr>
              <a:t>a Tribal Leasing Law?</a:t>
            </a:r>
          </a:p>
        </p:txBody>
      </p:sp>
      <p:sp>
        <p:nvSpPr>
          <p:cNvPr id="3" name="Content Placeholder 2">
            <a:extLst>
              <a:ext uri="{FF2B5EF4-FFF2-40B4-BE49-F238E27FC236}">
                <a16:creationId xmlns:a16="http://schemas.microsoft.com/office/drawing/2014/main" id="{AFFF98BC-551C-CE38-22BE-61426E3CD2A5}"/>
              </a:ext>
            </a:extLst>
          </p:cNvPr>
          <p:cNvSpPr txBox="1">
            <a:spLocks/>
          </p:cNvSpPr>
          <p:nvPr/>
        </p:nvSpPr>
        <p:spPr>
          <a:xfrm>
            <a:off x="838200" y="1938528"/>
            <a:ext cx="10515600" cy="4554347"/>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altLang="en-US" sz="2400" b="0" dirty="0">
                <a:latin typeface="Century Gothic" panose="020B0502020202020204" pitchFamily="34" charset="0"/>
              </a:rPr>
              <a:t>Tribal Leasing Law must be consistent with BIA leasing regulations. </a:t>
            </a:r>
          </a:p>
          <a:p>
            <a:pPr lvl="1">
              <a:buClr>
                <a:srgbClr val="86281A"/>
              </a:buClr>
              <a:buFont typeface="Arial" panose="02070309020205020404" pitchFamily="49" charset="0"/>
              <a:buChar char="•"/>
            </a:pPr>
            <a:r>
              <a:rPr lang="en-US" altLang="en-US" b="0" dirty="0">
                <a:latin typeface="Century Gothic" panose="020B0502020202020204" pitchFamily="34" charset="0"/>
              </a:rPr>
              <a:t>Advantage is that we know what BIA regulations look like, and we can use them as a model.</a:t>
            </a:r>
            <a:endParaRPr lang="en-US" altLang="en-US" dirty="0">
              <a:latin typeface="Century Gothic" panose="020B0502020202020204" pitchFamily="34" charset="0"/>
              <a:ea typeface="Calibri" panose="020F0502020204030204"/>
              <a:cs typeface="Calibri" panose="020F0502020204030204"/>
            </a:endParaRPr>
          </a:p>
          <a:p>
            <a:pPr lvl="1">
              <a:buClr>
                <a:srgbClr val="86281A"/>
              </a:buClr>
              <a:buFont typeface="Arial" panose="02070309020205020404" pitchFamily="49" charset="0"/>
              <a:buChar char="•"/>
            </a:pPr>
            <a:r>
              <a:rPr lang="en-US" altLang="en-US" b="0" dirty="0">
                <a:latin typeface="Century Gothic" panose="020B0502020202020204" pitchFamily="34" charset="0"/>
              </a:rPr>
              <a:t>Many tribes have adopted leasing laws (98)</a:t>
            </a:r>
          </a:p>
          <a:p>
            <a:pPr lvl="1">
              <a:buClr>
                <a:srgbClr val="86281A"/>
              </a:buClr>
              <a:buFont typeface="Arial" panose="02070309020205020404" pitchFamily="49" charset="0"/>
              <a:buChar char="•"/>
            </a:pPr>
            <a:endParaRPr lang="en-US" altLang="en-US" b="0" dirty="0">
              <a:latin typeface="Century Gothic" panose="020B0502020202020204" pitchFamily="34" charset="0"/>
            </a:endParaRPr>
          </a:p>
          <a:p>
            <a:pPr>
              <a:buClr>
                <a:srgbClr val="0BB9A6"/>
              </a:buClr>
              <a:buFont typeface="Wingdings" panose="05000000000000000000" pitchFamily="2" charset="2"/>
              <a:buChar char="Ø"/>
            </a:pPr>
            <a:r>
              <a:rPr lang="en-US" altLang="en-US" sz="2400" b="0" dirty="0">
                <a:latin typeface="Century Gothic" panose="020B0502020202020204" pitchFamily="34" charset="0"/>
              </a:rPr>
              <a:t>Tribal Leasing Law must provide for Environmental Review (ER) process that mirrors federal requirements – </a:t>
            </a:r>
          </a:p>
          <a:p>
            <a:pPr lvl="1">
              <a:buClr>
                <a:srgbClr val="86281A"/>
              </a:buClr>
              <a:buFont typeface="Arial" panose="02070309020205020404" pitchFamily="49" charset="0"/>
              <a:buChar char="•"/>
            </a:pPr>
            <a:r>
              <a:rPr lang="en-US" altLang="en-US" b="0" dirty="0">
                <a:latin typeface="Century Gothic" panose="020B0502020202020204" pitchFamily="34" charset="0"/>
              </a:rPr>
              <a:t>Identifies and evaluates significant effects on the environment</a:t>
            </a:r>
            <a:endParaRPr lang="en-US" altLang="en-US" b="0" dirty="0">
              <a:latin typeface="Century Gothic" panose="020B0502020202020204" pitchFamily="34" charset="0"/>
              <a:ea typeface="Calibri" panose="020F0502020204030204"/>
              <a:cs typeface="Calibri" panose="020F0502020204030204"/>
            </a:endParaRPr>
          </a:p>
          <a:p>
            <a:pPr lvl="1">
              <a:buClr>
                <a:srgbClr val="86281A"/>
              </a:buClr>
              <a:buFont typeface="Arial" panose="02070309020205020404" pitchFamily="49" charset="0"/>
              <a:buChar char="•"/>
            </a:pPr>
            <a:r>
              <a:rPr lang="en-US" altLang="en-US" b="0" dirty="0">
                <a:latin typeface="Century Gothic" panose="020B0502020202020204" pitchFamily="34" charset="0"/>
              </a:rPr>
              <a:t>Allows for public comments</a:t>
            </a:r>
            <a:endParaRPr lang="en-US" altLang="en-US" b="0" dirty="0">
              <a:latin typeface="Century Gothic" panose="020B0502020202020204" pitchFamily="34" charset="0"/>
              <a:ea typeface="Calibri" panose="020F0502020204030204"/>
              <a:cs typeface="Calibri" panose="020F0502020204030204"/>
            </a:endParaRPr>
          </a:p>
          <a:p>
            <a:pPr lvl="1">
              <a:buClr>
                <a:srgbClr val="86281A"/>
              </a:buClr>
              <a:buFont typeface="Arial" panose="02070309020205020404" pitchFamily="49" charset="0"/>
              <a:buChar char="•"/>
            </a:pPr>
            <a:r>
              <a:rPr lang="en-US" altLang="en-US" b="0" dirty="0">
                <a:latin typeface="Century Gothic" panose="020B0502020202020204" pitchFamily="34" charset="0"/>
              </a:rPr>
              <a:t>Tribe provides responses to public comments</a:t>
            </a:r>
            <a:endParaRPr lang="en-US" altLang="en-US" b="0" dirty="0">
              <a:latin typeface="Century Gothic" panose="020B0502020202020204" pitchFamily="34" charset="0"/>
              <a:ea typeface="Calibri" panose="020F0502020204030204"/>
              <a:cs typeface="Calibri" panose="020F0502020204030204"/>
            </a:endParaRPr>
          </a:p>
          <a:p>
            <a:pPr lvl="1">
              <a:buClr>
                <a:srgbClr val="86281A"/>
              </a:buClr>
              <a:buFont typeface="Arial" panose="02070309020205020404" pitchFamily="49" charset="0"/>
              <a:buChar char="•"/>
            </a:pPr>
            <a:r>
              <a:rPr lang="en-US" altLang="en-US" b="0" dirty="0">
                <a:latin typeface="Century Gothic" panose="020B0502020202020204" pitchFamily="34" charset="0"/>
              </a:rPr>
              <a:t>But tribes can continue using ER process for federally funded projects</a:t>
            </a:r>
            <a:endParaRPr lang="en-US" altLang="en-US" b="0" dirty="0">
              <a:latin typeface="Century Gothic" panose="020B0502020202020204" pitchFamily="34" charset="0"/>
              <a:ea typeface="Calibri" panose="020F0502020204030204"/>
              <a:cs typeface="Calibri" panose="020F0502020204030204"/>
            </a:endParaRPr>
          </a:p>
        </p:txBody>
      </p:sp>
    </p:spTree>
    <p:extLst>
      <p:ext uri="{BB962C8B-B14F-4D97-AF65-F5344CB8AC3E}">
        <p14:creationId xmlns:p14="http://schemas.microsoft.com/office/powerpoint/2010/main" val="28878577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AFB94-E03D-2AD9-C2C6-4255D5643887}"/>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2BD976C3-1A15-76C4-F32F-D3A781DD9E50}"/>
              </a:ext>
            </a:extLst>
          </p:cNvPr>
          <p:cNvSpPr>
            <a:spLocks noGrp="1"/>
          </p:cNvSpPr>
          <p:nvPr>
            <p:ph type="title" idx="4294967295"/>
          </p:nvPr>
        </p:nvSpPr>
        <p:spPr>
          <a:xfrm>
            <a:off x="838200" y="75054"/>
            <a:ext cx="10515600" cy="1325563"/>
          </a:xfrm>
        </p:spPr>
        <p:txBody>
          <a:bodyPr>
            <a:normAutofit/>
          </a:bodyPr>
          <a:lstStyle/>
          <a:p>
            <a:pPr algn="ctr"/>
            <a:r>
              <a:rPr lang="en-US" b="0" dirty="0">
                <a:solidFill>
                  <a:schemeClr val="bg1"/>
                </a:solidFill>
                <a:latin typeface="Montserrat" panose="00000500000000000000" pitchFamily="2" charset="0"/>
              </a:rPr>
              <a:t>BIA Approval of Tribal Leasing Law</a:t>
            </a:r>
          </a:p>
        </p:txBody>
      </p:sp>
      <p:sp>
        <p:nvSpPr>
          <p:cNvPr id="3" name="Content Placeholder 3">
            <a:extLst>
              <a:ext uri="{FF2B5EF4-FFF2-40B4-BE49-F238E27FC236}">
                <a16:creationId xmlns:a16="http://schemas.microsoft.com/office/drawing/2014/main" id="{F6F36803-760A-00EF-58C2-8CC6A40AC076}"/>
              </a:ext>
            </a:extLst>
          </p:cNvPr>
          <p:cNvSpPr txBox="1">
            <a:spLocks/>
          </p:cNvSpPr>
          <p:nvPr/>
        </p:nvSpPr>
        <p:spPr>
          <a:xfrm>
            <a:off x="838200" y="1702919"/>
            <a:ext cx="10515600" cy="44172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sz="2400" b="0" dirty="0">
                <a:latin typeface="Century Gothic" panose="020B0502020202020204" pitchFamily="34" charset="0"/>
              </a:rPr>
              <a:t>BIA has 120 days (4 months) to approve or disapprove tribal leasing law.  </a:t>
            </a:r>
          </a:p>
          <a:p>
            <a:pPr lvl="1">
              <a:lnSpc>
                <a:spcPct val="150000"/>
              </a:lnSpc>
              <a:buClr>
                <a:srgbClr val="86281A"/>
              </a:buClr>
              <a:buFont typeface="Courier New" panose="02070309020205020404" pitchFamily="49" charset="0"/>
              <a:buChar char="o"/>
            </a:pPr>
            <a:r>
              <a:rPr lang="en-US" b="0" dirty="0">
                <a:latin typeface="Century Gothic" panose="020B0502020202020204" pitchFamily="34" charset="0"/>
              </a:rPr>
              <a:t>But BIA may extend timeline</a:t>
            </a:r>
          </a:p>
          <a:p>
            <a:pPr lvl="1">
              <a:lnSpc>
                <a:spcPct val="150000"/>
              </a:lnSpc>
              <a:buClr>
                <a:srgbClr val="86281A"/>
              </a:buClr>
              <a:buFont typeface="Courier New" panose="02070309020205020404" pitchFamily="49" charset="0"/>
              <a:buChar char="o"/>
            </a:pPr>
            <a:r>
              <a:rPr lang="en-US" b="0" dirty="0">
                <a:latin typeface="Century Gothic" panose="020B0502020202020204" pitchFamily="34" charset="0"/>
              </a:rPr>
              <a:t>If disapprove, BIA has to give written notice of basis for disapproval</a:t>
            </a:r>
          </a:p>
          <a:p>
            <a:pPr lvl="1">
              <a:lnSpc>
                <a:spcPct val="150000"/>
              </a:lnSpc>
              <a:buClr>
                <a:srgbClr val="86281A"/>
              </a:buClr>
              <a:buFont typeface="Courier New" panose="02070309020205020404" pitchFamily="49" charset="0"/>
              <a:buChar char="o"/>
            </a:pPr>
            <a:endParaRPr lang="en-US" b="0" dirty="0">
              <a:latin typeface="Century Gothic" panose="020B0502020202020204" pitchFamily="34" charset="0"/>
            </a:endParaRPr>
          </a:p>
          <a:p>
            <a:pPr>
              <a:buClr>
                <a:srgbClr val="0BB9A6"/>
              </a:buClr>
              <a:buFont typeface="Wingdings" panose="05000000000000000000" pitchFamily="2" charset="2"/>
              <a:buChar char="Ø"/>
            </a:pPr>
            <a:r>
              <a:rPr lang="en-US" sz="2400" b="0" dirty="0">
                <a:latin typeface="Century Gothic" panose="020B0502020202020204" pitchFamily="34" charset="0"/>
              </a:rPr>
              <a:t>Your law is effective the date of BIA approval.  </a:t>
            </a:r>
          </a:p>
          <a:p>
            <a:pPr lvl="1">
              <a:lnSpc>
                <a:spcPct val="150000"/>
              </a:lnSpc>
              <a:buClr>
                <a:srgbClr val="86281A"/>
              </a:buClr>
              <a:buFont typeface="Courier New" panose="02070309020205020404" pitchFamily="49" charset="0"/>
              <a:buChar char="o"/>
            </a:pPr>
            <a:r>
              <a:rPr lang="en-US" b="0" dirty="0">
                <a:latin typeface="Century Gothic" panose="020B0502020202020204" pitchFamily="34" charset="0"/>
              </a:rPr>
              <a:t>BIA’s approval will publish in the federal register</a:t>
            </a:r>
          </a:p>
        </p:txBody>
      </p:sp>
    </p:spTree>
    <p:extLst>
      <p:ext uri="{BB962C8B-B14F-4D97-AF65-F5344CB8AC3E}">
        <p14:creationId xmlns:p14="http://schemas.microsoft.com/office/powerpoint/2010/main" val="425064392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48182-84C4-6109-71D8-BA884021C8B4}"/>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018B6E23-2903-1524-3FB7-81ECF1FBD219}"/>
              </a:ext>
            </a:extLst>
          </p:cNvPr>
          <p:cNvSpPr>
            <a:spLocks noGrp="1"/>
          </p:cNvSpPr>
          <p:nvPr>
            <p:ph type="title" idx="4294967295"/>
          </p:nvPr>
        </p:nvSpPr>
        <p:spPr>
          <a:xfrm>
            <a:off x="838200" y="0"/>
            <a:ext cx="10515600" cy="1325562"/>
          </a:xfrm>
        </p:spPr>
        <p:txBody>
          <a:bodyPr>
            <a:normAutofit/>
          </a:bodyPr>
          <a:lstStyle/>
          <a:p>
            <a:pPr algn="ctr"/>
            <a:r>
              <a:rPr lang="en-US" sz="4000" b="0" dirty="0">
                <a:solidFill>
                  <a:schemeClr val="bg1"/>
                </a:solidFill>
                <a:latin typeface="Montserrat" panose="00000500000000000000" pitchFamily="2" charset="0"/>
              </a:rPr>
              <a:t>What is BIA’s Role With Respect to HEARTH Leases?</a:t>
            </a:r>
          </a:p>
        </p:txBody>
      </p:sp>
      <p:sp>
        <p:nvSpPr>
          <p:cNvPr id="4" name="Content Placeholder 2">
            <a:extLst>
              <a:ext uri="{FF2B5EF4-FFF2-40B4-BE49-F238E27FC236}">
                <a16:creationId xmlns:a16="http://schemas.microsoft.com/office/drawing/2014/main" id="{09A03232-1EBE-E541-72E7-A2B871E452B0}"/>
              </a:ext>
            </a:extLst>
          </p:cNvPr>
          <p:cNvSpPr txBox="1">
            <a:spLocks/>
          </p:cNvSpPr>
          <p:nvPr/>
        </p:nvSpPr>
        <p:spPr>
          <a:xfrm>
            <a:off x="347472" y="1961047"/>
            <a:ext cx="11466576" cy="4640921"/>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42900">
              <a:lnSpc>
                <a:spcPct val="80000"/>
              </a:lnSpc>
              <a:spcBef>
                <a:spcPts val="341"/>
              </a:spcBef>
              <a:buClr>
                <a:srgbClr val="0BB9A6"/>
              </a:buClr>
              <a:buSzPct val="100000"/>
              <a:buFont typeface="Wingdings" panose="05000000000000000000" pitchFamily="2" charset="2"/>
              <a:buChar char="Ø"/>
            </a:pPr>
            <a:r>
              <a:rPr lang="en-US" sz="2200" dirty="0">
                <a:latin typeface="Century Gothic" panose="020B0502020202020204" pitchFamily="34" charset="0"/>
              </a:rPr>
              <a:t>Recording:  </a:t>
            </a:r>
          </a:p>
          <a:p>
            <a:pPr marL="914400" lvl="1" indent="-342900">
              <a:lnSpc>
                <a:spcPct val="80000"/>
              </a:lnSpc>
              <a:spcBef>
                <a:spcPts val="341"/>
              </a:spcBef>
              <a:buClr>
                <a:srgbClr val="86281A"/>
              </a:buClr>
              <a:buSzPct val="100000"/>
              <a:buFont typeface="Courier New" panose="02070309020205020404" pitchFamily="49" charset="0"/>
              <a:buChar char="o"/>
            </a:pPr>
            <a:r>
              <a:rPr lang="en-US" b="0" dirty="0">
                <a:latin typeface="Century Gothic" panose="020B0502020202020204" pitchFamily="34" charset="0"/>
              </a:rPr>
              <a:t>Tribe submits leases, mortgages to BIA  for recording</a:t>
            </a:r>
          </a:p>
          <a:p>
            <a:pPr marL="400050" indent="-285750">
              <a:lnSpc>
                <a:spcPct val="80000"/>
              </a:lnSpc>
              <a:spcBef>
                <a:spcPts val="341"/>
              </a:spcBef>
              <a:buClr>
                <a:srgbClr val="86281A"/>
              </a:buClr>
              <a:buSzPct val="100000"/>
              <a:buFont typeface="Courier New" panose="02070309020205020404" pitchFamily="49" charset="0"/>
              <a:buChar char="o"/>
            </a:pPr>
            <a:endParaRPr lang="en-US" sz="1400" b="0" dirty="0">
              <a:latin typeface="Century Gothic" panose="020B0502020202020204" pitchFamily="34" charset="0"/>
            </a:endParaRPr>
          </a:p>
          <a:p>
            <a:pPr marL="571500" lvl="1" indent="0">
              <a:lnSpc>
                <a:spcPct val="80000"/>
              </a:lnSpc>
              <a:spcBef>
                <a:spcPts val="341"/>
              </a:spcBef>
              <a:buSzPts val="1704"/>
              <a:buFont typeface="Arial" panose="020B0604020202020204" pitchFamily="34" charset="0"/>
              <a:buNone/>
            </a:pPr>
            <a:endParaRPr lang="en-US" dirty="0">
              <a:latin typeface="Century Gothic" panose="020B0502020202020204" pitchFamily="34" charset="0"/>
            </a:endParaRPr>
          </a:p>
          <a:p>
            <a:pPr marL="457200" indent="-342900">
              <a:lnSpc>
                <a:spcPct val="80000"/>
              </a:lnSpc>
              <a:spcBef>
                <a:spcPts val="407"/>
              </a:spcBef>
              <a:buClr>
                <a:srgbClr val="0BB9A6"/>
              </a:buClr>
              <a:buSzPct val="100000"/>
              <a:buFont typeface="Wingdings" panose="05000000000000000000" pitchFamily="2" charset="2"/>
              <a:buChar char="Ø"/>
            </a:pPr>
            <a:r>
              <a:rPr lang="en-US" sz="2200" dirty="0">
                <a:latin typeface="Century Gothic" panose="020B0502020202020204" pitchFamily="34" charset="0"/>
              </a:rPr>
              <a:t>Lease Enforcement </a:t>
            </a:r>
          </a:p>
          <a:p>
            <a:pPr marL="914400" lvl="1" indent="-342900">
              <a:lnSpc>
                <a:spcPct val="80000"/>
              </a:lnSpc>
              <a:spcBef>
                <a:spcPts val="407"/>
              </a:spcBef>
              <a:buClr>
                <a:srgbClr val="86281A"/>
              </a:buClr>
              <a:buSzPct val="100000"/>
              <a:buFont typeface="Courier New" panose="02070309020205020404" pitchFamily="49" charset="0"/>
              <a:buChar char="o"/>
            </a:pPr>
            <a:r>
              <a:rPr lang="en-US" b="0" dirty="0">
                <a:latin typeface="Century Gothic" panose="020B0502020202020204" pitchFamily="34" charset="0"/>
              </a:rPr>
              <a:t>Upon tribal request, Secretary may enforce lease or cancel a lease.</a:t>
            </a:r>
          </a:p>
          <a:p>
            <a:pPr marL="800100" lvl="1">
              <a:lnSpc>
                <a:spcPct val="80000"/>
              </a:lnSpc>
              <a:spcBef>
                <a:spcPts val="407"/>
              </a:spcBef>
              <a:buSzPts val="2035"/>
              <a:buFont typeface="Arial" panose="020B0604020202020204" pitchFamily="34" charset="0"/>
              <a:buChar char="●"/>
            </a:pPr>
            <a:endParaRPr lang="en-US" sz="1800" dirty="0">
              <a:latin typeface="Century Gothic" panose="020B0502020202020204" pitchFamily="34" charset="0"/>
            </a:endParaRPr>
          </a:p>
          <a:p>
            <a:pPr marL="457200" indent="-342900">
              <a:lnSpc>
                <a:spcPct val="80000"/>
              </a:lnSpc>
              <a:spcBef>
                <a:spcPts val="407"/>
              </a:spcBef>
              <a:buClr>
                <a:srgbClr val="0BB9A6"/>
              </a:buClr>
              <a:buSzPct val="100000"/>
              <a:buFont typeface="Wingdings" panose="05000000000000000000" pitchFamily="2" charset="2"/>
              <a:buChar char="Ø"/>
            </a:pPr>
            <a:r>
              <a:rPr lang="en-US" sz="2200" dirty="0">
                <a:latin typeface="Century Gothic" panose="020B0502020202020204" pitchFamily="34" charset="0"/>
              </a:rPr>
              <a:t>Tribal Compliance with its leasing law</a:t>
            </a:r>
          </a:p>
          <a:p>
            <a:pPr marL="457200" lvl="1" indent="-342900">
              <a:lnSpc>
                <a:spcPct val="80000"/>
              </a:lnSpc>
              <a:spcBef>
                <a:spcPts val="370"/>
              </a:spcBef>
              <a:buSzPts val="1850"/>
            </a:pPr>
            <a:endParaRPr lang="en-US" sz="2200" dirty="0">
              <a:latin typeface="Century Gothic" panose="020B0502020202020204" pitchFamily="34" charset="0"/>
            </a:endParaRPr>
          </a:p>
          <a:p>
            <a:pPr marL="640080" lvl="1">
              <a:lnSpc>
                <a:spcPct val="80000"/>
              </a:lnSpc>
              <a:spcBef>
                <a:spcPts val="370"/>
              </a:spcBef>
              <a:spcAft>
                <a:spcPts val="1600"/>
              </a:spcAft>
              <a:buClr>
                <a:srgbClr val="86281A"/>
              </a:buClr>
              <a:buSzPct val="100000"/>
              <a:buFont typeface="Arial" panose="020B0604020202020204" pitchFamily="34" charset="0"/>
              <a:buChar char="○"/>
            </a:pPr>
            <a:r>
              <a:rPr lang="en-US" b="0" dirty="0">
                <a:latin typeface="Century Gothic" panose="020B0502020202020204" pitchFamily="34" charset="0"/>
              </a:rPr>
              <a:t>After exhausting tribal remedies, a Lessee may petition the Secretary to review a tribe’s compliance with its leasing law.</a:t>
            </a:r>
          </a:p>
          <a:p>
            <a:endParaRPr lang="en-US" dirty="0">
              <a:solidFill>
                <a:schemeClr val="bg1"/>
              </a:solidFill>
            </a:endParaRPr>
          </a:p>
        </p:txBody>
      </p:sp>
    </p:spTree>
    <p:extLst>
      <p:ext uri="{BB962C8B-B14F-4D97-AF65-F5344CB8AC3E}">
        <p14:creationId xmlns:p14="http://schemas.microsoft.com/office/powerpoint/2010/main" val="116673233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8F4ED-6C09-95FD-4099-ACFCD2A5B526}"/>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A4ADE097-835A-01C9-92FE-CF7773C8C104}"/>
              </a:ext>
            </a:extLst>
          </p:cNvPr>
          <p:cNvSpPr>
            <a:spLocks noGrp="1"/>
          </p:cNvSpPr>
          <p:nvPr>
            <p:ph type="title" idx="4294967295"/>
          </p:nvPr>
        </p:nvSpPr>
        <p:spPr>
          <a:xfrm>
            <a:off x="838199" y="-201339"/>
            <a:ext cx="10515600" cy="1746251"/>
          </a:xfrm>
        </p:spPr>
        <p:txBody>
          <a:bodyPr>
            <a:normAutofit/>
          </a:bodyPr>
          <a:lstStyle/>
          <a:p>
            <a:pPr algn="ctr"/>
            <a:r>
              <a:rPr lang="en-US" sz="4000" b="0" dirty="0">
                <a:solidFill>
                  <a:schemeClr val="bg1"/>
                </a:solidFill>
                <a:latin typeface="Montserrat" panose="00000500000000000000" pitchFamily="2" charset="0"/>
              </a:rPr>
              <a:t>Can I Still Submit a Lease under 25 CFR Part 162?</a:t>
            </a:r>
          </a:p>
        </p:txBody>
      </p:sp>
      <p:sp>
        <p:nvSpPr>
          <p:cNvPr id="3" name="Content Placeholder 3">
            <a:extLst>
              <a:ext uri="{FF2B5EF4-FFF2-40B4-BE49-F238E27FC236}">
                <a16:creationId xmlns:a16="http://schemas.microsoft.com/office/drawing/2014/main" id="{19B1064E-4810-E86E-506D-E04BA5BA0BF5}"/>
              </a:ext>
            </a:extLst>
          </p:cNvPr>
          <p:cNvSpPr txBox="1">
            <a:spLocks/>
          </p:cNvSpPr>
          <p:nvPr/>
        </p:nvSpPr>
        <p:spPr>
          <a:xfrm>
            <a:off x="1013459" y="1867960"/>
            <a:ext cx="10165080" cy="357530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500" b="0" dirty="0">
              <a:solidFill>
                <a:schemeClr val="bg1"/>
              </a:solidFill>
              <a:latin typeface="Calibri" panose="020F0502020204030204"/>
            </a:endParaRPr>
          </a:p>
          <a:p>
            <a:pPr marL="0" indent="0">
              <a:buFont typeface="Arial" panose="020B0604020202020204" pitchFamily="34" charset="0"/>
              <a:buNone/>
            </a:pPr>
            <a:endParaRPr lang="en-US" sz="500" b="0" dirty="0">
              <a:solidFill>
                <a:schemeClr val="bg1"/>
              </a:solidFill>
              <a:latin typeface="Calibri" panose="020F0502020204030204"/>
            </a:endParaRPr>
          </a:p>
          <a:p>
            <a:pPr marL="1554480" lvl="4" indent="-159702">
              <a:lnSpc>
                <a:spcPct val="80000"/>
              </a:lnSpc>
              <a:spcBef>
                <a:spcPts val="217"/>
              </a:spcBef>
              <a:buSzPts val="1085"/>
              <a:buFont typeface="Arial" panose="020B0604020202020204" pitchFamily="34" charset="0"/>
              <a:buNone/>
            </a:pPr>
            <a:endParaRPr lang="en-US" sz="1085" dirty="0">
              <a:solidFill>
                <a:schemeClr val="bg1"/>
              </a:solidFill>
            </a:endParaRPr>
          </a:p>
          <a:p>
            <a:pPr marL="1554480" lvl="4" indent="-159702">
              <a:lnSpc>
                <a:spcPct val="80000"/>
              </a:lnSpc>
              <a:spcBef>
                <a:spcPts val="217"/>
              </a:spcBef>
              <a:buSzPts val="1085"/>
              <a:buFont typeface="Arial" panose="020B0604020202020204" pitchFamily="34" charset="0"/>
              <a:buNone/>
            </a:pPr>
            <a:endParaRPr lang="en-US" sz="1085" dirty="0">
              <a:solidFill>
                <a:schemeClr val="bg1"/>
              </a:solidFill>
            </a:endParaRPr>
          </a:p>
          <a:p>
            <a:pPr marL="571500" indent="-457200">
              <a:lnSpc>
                <a:spcPct val="80000"/>
              </a:lnSpc>
              <a:spcBef>
                <a:spcPts val="341"/>
              </a:spcBef>
              <a:buClr>
                <a:srgbClr val="0BB9A6"/>
              </a:buClr>
              <a:buSzPct val="100000"/>
              <a:buFont typeface="Wingdings" panose="05000000000000000000" pitchFamily="2" charset="2"/>
              <a:buChar char="Ø"/>
            </a:pPr>
            <a:r>
              <a:rPr lang="en-US" sz="4000" dirty="0">
                <a:latin typeface="Century Gothic" panose="020B0502020202020204" pitchFamily="34" charset="0"/>
              </a:rPr>
              <a:t>YES</a:t>
            </a:r>
          </a:p>
          <a:p>
            <a:pPr marL="114300" indent="0">
              <a:lnSpc>
                <a:spcPct val="80000"/>
              </a:lnSpc>
              <a:spcBef>
                <a:spcPts val="341"/>
              </a:spcBef>
              <a:buSzPts val="1704"/>
              <a:buNone/>
            </a:pPr>
            <a:endParaRPr lang="en-US" sz="1200" dirty="0">
              <a:latin typeface="Century Gothic" panose="020B0502020202020204" pitchFamily="34" charset="0"/>
            </a:endParaRPr>
          </a:p>
          <a:p>
            <a:pPr marL="640080" lvl="1">
              <a:lnSpc>
                <a:spcPct val="80000"/>
              </a:lnSpc>
              <a:spcBef>
                <a:spcPts val="310"/>
              </a:spcBef>
              <a:buClr>
                <a:srgbClr val="86281A"/>
              </a:buClr>
              <a:buSzPct val="100000"/>
              <a:buFont typeface="Arial" panose="020B0604020202020204" pitchFamily="34" charset="0"/>
              <a:buChar char="○"/>
            </a:pPr>
            <a:r>
              <a:rPr lang="en-US" sz="2800" b="0" dirty="0">
                <a:latin typeface="Century Gothic" panose="020B0502020202020204" pitchFamily="34" charset="0"/>
              </a:rPr>
              <a:t>A HEARTH tribe may submit a specific lease to BIA for approval if  it thinks the lease would be better supported under 25 CFR Part 162.  </a:t>
            </a:r>
          </a:p>
          <a:p>
            <a:pPr marL="640080" lvl="1">
              <a:lnSpc>
                <a:spcPct val="80000"/>
              </a:lnSpc>
              <a:spcBef>
                <a:spcPts val="310"/>
              </a:spcBef>
              <a:buSzPts val="1550"/>
              <a:buFont typeface="Arial" panose="020B0604020202020204" pitchFamily="34" charset="0"/>
              <a:buChar char="○"/>
            </a:pPr>
            <a:endParaRPr lang="en-US" dirty="0">
              <a:solidFill>
                <a:schemeClr val="bg1"/>
              </a:solidFill>
            </a:endParaRPr>
          </a:p>
          <a:p>
            <a:pPr marL="0" indent="0">
              <a:buFont typeface="Arial" panose="020B0604020202020204" pitchFamily="34" charset="0"/>
              <a:buNone/>
            </a:pPr>
            <a:endParaRPr lang="en-US" dirty="0">
              <a:solidFill>
                <a:schemeClr val="bg1"/>
              </a:solidFill>
            </a:endParaRPr>
          </a:p>
        </p:txBody>
      </p:sp>
    </p:spTree>
    <p:extLst>
      <p:ext uri="{BB962C8B-B14F-4D97-AF65-F5344CB8AC3E}">
        <p14:creationId xmlns:p14="http://schemas.microsoft.com/office/powerpoint/2010/main" val="31946565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CEB53-4D98-E84B-D7DD-1E29A8C752BC}"/>
            </a:ext>
          </a:extLst>
        </p:cNvPr>
        <p:cNvGrpSpPr/>
        <p:nvPr/>
      </p:nvGrpSpPr>
      <p:grpSpPr>
        <a:xfrm>
          <a:off x="0" y="0"/>
          <a:ext cx="0" cy="0"/>
          <a:chOff x="0" y="0"/>
          <a:chExt cx="0" cy="0"/>
        </a:xfrm>
      </p:grpSpPr>
      <p:sp>
        <p:nvSpPr>
          <p:cNvPr id="8" name="Title 2">
            <a:extLst>
              <a:ext uri="{FF2B5EF4-FFF2-40B4-BE49-F238E27FC236}">
                <a16:creationId xmlns:a16="http://schemas.microsoft.com/office/drawing/2014/main" id="{1E1B737B-0F39-48BB-905D-BD1B81BA1EBB}"/>
              </a:ext>
            </a:extLst>
          </p:cNvPr>
          <p:cNvSpPr>
            <a:spLocks noGrp="1"/>
          </p:cNvSpPr>
          <p:nvPr>
            <p:ph type="title" idx="4294967295"/>
          </p:nvPr>
        </p:nvSpPr>
        <p:spPr>
          <a:xfrm>
            <a:off x="749808" y="264543"/>
            <a:ext cx="10515600" cy="838200"/>
          </a:xfrm>
        </p:spPr>
        <p:txBody>
          <a:bodyPr>
            <a:normAutofit/>
          </a:bodyPr>
          <a:lstStyle/>
          <a:p>
            <a:pPr algn="ctr"/>
            <a:r>
              <a:rPr lang="en-US" b="0" dirty="0">
                <a:solidFill>
                  <a:schemeClr val="bg1"/>
                </a:solidFill>
                <a:latin typeface="Montserrat" panose="00000500000000000000" pitchFamily="2" charset="0"/>
              </a:rPr>
              <a:t>Challenges</a:t>
            </a:r>
          </a:p>
        </p:txBody>
      </p:sp>
      <p:sp>
        <p:nvSpPr>
          <p:cNvPr id="9" name="Content Placeholder 3">
            <a:extLst>
              <a:ext uri="{FF2B5EF4-FFF2-40B4-BE49-F238E27FC236}">
                <a16:creationId xmlns:a16="http://schemas.microsoft.com/office/drawing/2014/main" id="{10E06BF2-3542-CD5E-1F2D-5FEA2EB58E18}"/>
              </a:ext>
            </a:extLst>
          </p:cNvPr>
          <p:cNvSpPr txBox="1">
            <a:spLocks/>
          </p:cNvSpPr>
          <p:nvPr/>
        </p:nvSpPr>
        <p:spPr>
          <a:xfrm>
            <a:off x="548640" y="1825624"/>
            <a:ext cx="10917936" cy="47678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sz="2400" b="0" dirty="0">
                <a:latin typeface="Century Gothic" panose="020B0502020202020204" pitchFamily="34" charset="0"/>
              </a:rPr>
              <a:t>Expensive to implement.  Need staff, training, TA</a:t>
            </a:r>
          </a:p>
          <a:p>
            <a:pPr>
              <a:buClr>
                <a:srgbClr val="0BB9A6"/>
              </a:buClr>
              <a:buFont typeface="Wingdings" panose="05000000000000000000" pitchFamily="2" charset="2"/>
              <a:buChar char="Ø"/>
            </a:pPr>
            <a:endParaRPr lang="en-US" sz="2400" b="0" dirty="0">
              <a:latin typeface="Century Gothic" panose="020B0502020202020204" pitchFamily="34" charset="0"/>
            </a:endParaRPr>
          </a:p>
          <a:p>
            <a:pPr>
              <a:buClr>
                <a:srgbClr val="0BB9A6"/>
              </a:buClr>
              <a:buFont typeface="Wingdings" panose="05000000000000000000" pitchFamily="2" charset="2"/>
              <a:buChar char="Ø"/>
            </a:pPr>
            <a:r>
              <a:rPr lang="en-US" sz="2400" b="0" dirty="0">
                <a:latin typeface="Century Gothic" panose="020B0502020202020204" pitchFamily="34" charset="0"/>
              </a:rPr>
              <a:t>No federal funding to implement </a:t>
            </a:r>
          </a:p>
          <a:p>
            <a:pPr>
              <a:buClr>
                <a:srgbClr val="0BB9A6"/>
              </a:buClr>
              <a:buFont typeface="Wingdings" panose="05000000000000000000" pitchFamily="2" charset="2"/>
              <a:buChar char="Ø"/>
            </a:pPr>
            <a:endParaRPr lang="en-US" sz="2400" b="0" dirty="0">
              <a:latin typeface="Century Gothic" panose="020B0502020202020204" pitchFamily="34" charset="0"/>
            </a:endParaRPr>
          </a:p>
          <a:p>
            <a:pPr>
              <a:buClr>
                <a:srgbClr val="0BB9A6"/>
              </a:buClr>
              <a:buFont typeface="Wingdings" panose="05000000000000000000" pitchFamily="2" charset="2"/>
              <a:buChar char="Ø"/>
            </a:pPr>
            <a:r>
              <a:rPr lang="en-US" sz="2400" b="0" dirty="0">
                <a:latin typeface="Century Gothic" panose="020B0502020202020204" pitchFamily="34" charset="0"/>
              </a:rPr>
              <a:t>Some TDHEs no longer want to be the one stop shop</a:t>
            </a:r>
          </a:p>
          <a:p>
            <a:pPr>
              <a:buClr>
                <a:srgbClr val="0BB9A6"/>
              </a:buClr>
              <a:buFont typeface="Wingdings" panose="05000000000000000000" pitchFamily="2" charset="2"/>
              <a:buChar char="Ø"/>
            </a:pPr>
            <a:endParaRPr lang="en-US" sz="2400" b="0" dirty="0">
              <a:latin typeface="Century Gothic" panose="020B0502020202020204" pitchFamily="34" charset="0"/>
            </a:endParaRPr>
          </a:p>
          <a:p>
            <a:pPr>
              <a:buClr>
                <a:srgbClr val="0BB9A6"/>
              </a:buClr>
              <a:buFont typeface="Wingdings" panose="05000000000000000000" pitchFamily="2" charset="2"/>
              <a:buChar char="Ø"/>
            </a:pPr>
            <a:r>
              <a:rPr lang="en-US" sz="2400" b="0" dirty="0">
                <a:latin typeface="Century Gothic" panose="020B0502020202020204" pitchFamily="34" charset="0"/>
              </a:rPr>
              <a:t>People matter – the importance of go getters</a:t>
            </a:r>
          </a:p>
          <a:p>
            <a:pPr marL="0" indent="0">
              <a:buFont typeface="Arial" panose="020B0604020202020204" pitchFamily="34" charset="0"/>
              <a:buNone/>
            </a:pPr>
            <a:endParaRPr lang="en-US" dirty="0">
              <a:solidFill>
                <a:schemeClr val="bg1"/>
              </a:solidFill>
            </a:endParaRPr>
          </a:p>
        </p:txBody>
      </p:sp>
    </p:spTree>
    <p:extLst>
      <p:ext uri="{BB962C8B-B14F-4D97-AF65-F5344CB8AC3E}">
        <p14:creationId xmlns:p14="http://schemas.microsoft.com/office/powerpoint/2010/main" val="56853119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DBE42E-6FAB-9E18-6EA7-0209AA517E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6E6A71-3714-33E2-BA66-EAF78EDA3524}"/>
              </a:ext>
            </a:extLst>
          </p:cNvPr>
          <p:cNvSpPr>
            <a:spLocks noGrp="1"/>
          </p:cNvSpPr>
          <p:nvPr>
            <p:ph type="title" idx="4294967295"/>
          </p:nvPr>
        </p:nvSpPr>
        <p:spPr>
          <a:xfrm>
            <a:off x="538162" y="225425"/>
            <a:ext cx="11039475" cy="839788"/>
          </a:xfrm>
        </p:spPr>
        <p:txBody>
          <a:bodyPr>
            <a:noAutofit/>
          </a:bodyPr>
          <a:lstStyle/>
          <a:p>
            <a:r>
              <a:rPr lang="en-US" b="0" dirty="0">
                <a:solidFill>
                  <a:schemeClr val="bg1"/>
                </a:solidFill>
                <a:latin typeface="Montserrat" panose="00000500000000000000" pitchFamily="2" charset="0"/>
              </a:rPr>
              <a:t>Weigh the Benefits Against the Costs</a:t>
            </a:r>
          </a:p>
        </p:txBody>
      </p:sp>
      <p:graphicFrame>
        <p:nvGraphicFramePr>
          <p:cNvPr id="5" name="Table 4">
            <a:extLst>
              <a:ext uri="{FF2B5EF4-FFF2-40B4-BE49-F238E27FC236}">
                <a16:creationId xmlns:a16="http://schemas.microsoft.com/office/drawing/2014/main" id="{56520220-EC5A-0FF0-53AF-5C4FFB308F28}"/>
              </a:ext>
            </a:extLst>
          </p:cNvPr>
          <p:cNvGraphicFramePr>
            <a:graphicFrameLocks noGrp="1"/>
          </p:cNvGraphicFramePr>
          <p:nvPr>
            <p:extLst>
              <p:ext uri="{D42A27DB-BD31-4B8C-83A1-F6EECF244321}">
                <p14:modId xmlns:p14="http://schemas.microsoft.com/office/powerpoint/2010/main" val="1227019839"/>
              </p:ext>
            </p:extLst>
          </p:nvPr>
        </p:nvGraphicFramePr>
        <p:xfrm>
          <a:off x="256032" y="1734650"/>
          <a:ext cx="11603736" cy="4797484"/>
        </p:xfrm>
        <a:graphic>
          <a:graphicData uri="http://schemas.openxmlformats.org/drawingml/2006/table">
            <a:tbl>
              <a:tblPr firstRow="1" bandRow="1">
                <a:tableStyleId>{5C22544A-7EE6-4342-B048-85BDC9FD1C3A}</a:tableStyleId>
              </a:tblPr>
              <a:tblGrid>
                <a:gridCol w="5801868">
                  <a:extLst>
                    <a:ext uri="{9D8B030D-6E8A-4147-A177-3AD203B41FA5}">
                      <a16:colId xmlns:a16="http://schemas.microsoft.com/office/drawing/2014/main" val="3022316066"/>
                    </a:ext>
                  </a:extLst>
                </a:gridCol>
                <a:gridCol w="5801868">
                  <a:extLst>
                    <a:ext uri="{9D8B030D-6E8A-4147-A177-3AD203B41FA5}">
                      <a16:colId xmlns:a16="http://schemas.microsoft.com/office/drawing/2014/main" val="3898390214"/>
                    </a:ext>
                  </a:extLst>
                </a:gridCol>
              </a:tblGrid>
              <a:tr h="865564">
                <a:tc>
                  <a:txBody>
                    <a:bodyPr/>
                    <a:lstStyle/>
                    <a:p>
                      <a:r>
                        <a:rPr lang="en-US" dirty="0"/>
                        <a:t>ADVANTAGES</a:t>
                      </a:r>
                    </a:p>
                  </a:txBody>
                  <a:tcPr/>
                </a:tc>
                <a:tc>
                  <a:txBody>
                    <a:bodyPr/>
                    <a:lstStyle/>
                    <a:p>
                      <a:r>
                        <a:rPr lang="en-US" dirty="0"/>
                        <a:t>COSTS</a:t>
                      </a:r>
                    </a:p>
                  </a:txBody>
                  <a:tcPr/>
                </a:tc>
                <a:extLst>
                  <a:ext uri="{0D108BD9-81ED-4DB2-BD59-A6C34878D82A}">
                    <a16:rowId xmlns:a16="http://schemas.microsoft.com/office/drawing/2014/main" val="3317681948"/>
                  </a:ext>
                </a:extLst>
              </a:tr>
              <a:tr h="865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mn-lt"/>
                          <a:ea typeface="+mn-ea"/>
                          <a:cs typeface="+mn-cs"/>
                        </a:rPr>
                        <a:t>Faster loan closing – No BIA approval of lease &amp; mortgage </a:t>
                      </a:r>
                      <a:endParaRPr lang="en-US" sz="1800" b="0" i="0" u="none" strike="noStrike" kern="1200" dirty="0">
                        <a:solidFill>
                          <a:srgbClr val="000000"/>
                        </a:solidFill>
                        <a:effectLst/>
                        <a:latin typeface="+mn-lt"/>
                        <a:ea typeface="+mn-ea"/>
                        <a:cs typeface="+mn-cs"/>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mn-lt"/>
                          <a:ea typeface="+mn-ea"/>
                          <a:cs typeface="+mn-cs"/>
                        </a:rPr>
                        <a:t>No funding made available to help tribes implement tribal leasing laws</a:t>
                      </a:r>
                      <a:endParaRPr lang="en-US" sz="1800" b="0" i="0" u="none" strike="noStrike" kern="1200" dirty="0">
                        <a:solidFill>
                          <a:srgbClr val="000000"/>
                        </a:solidFill>
                        <a:effectLst/>
                        <a:latin typeface="+mn-lt"/>
                        <a:ea typeface="+mn-ea"/>
                        <a:cs typeface="+mn-cs"/>
                      </a:endParaRPr>
                    </a:p>
                    <a:p>
                      <a:endParaRPr lang="en-US" dirty="0"/>
                    </a:p>
                  </a:txBody>
                  <a:tcPr/>
                </a:tc>
                <a:extLst>
                  <a:ext uri="{0D108BD9-81ED-4DB2-BD59-A6C34878D82A}">
                    <a16:rowId xmlns:a16="http://schemas.microsoft.com/office/drawing/2014/main" val="1180027130"/>
                  </a:ext>
                </a:extLst>
              </a:tr>
              <a:tr h="865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mn-lt"/>
                          <a:ea typeface="+mn-ea"/>
                          <a:cs typeface="+mn-cs"/>
                        </a:rPr>
                        <a:t>Tribe takes initiative in lease preparation, surveys, ERs</a:t>
                      </a: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mn-lt"/>
                          <a:ea typeface="+mn-ea"/>
                          <a:cs typeface="+mn-cs"/>
                        </a:rPr>
                        <a:t>If tribe not ready, leases will not get done. May not have staff capacity and resources. Ex. Who will do ERs?</a:t>
                      </a:r>
                      <a:endParaRPr lang="en-US" sz="1800" b="0" i="0" u="none" strike="noStrike" kern="1200" dirty="0">
                        <a:solidFill>
                          <a:srgbClr val="000000"/>
                        </a:solidFill>
                        <a:effectLst/>
                        <a:latin typeface="+mn-lt"/>
                        <a:ea typeface="+mn-ea"/>
                        <a:cs typeface="+mn-cs"/>
                      </a:endParaRPr>
                    </a:p>
                    <a:p>
                      <a:endParaRPr lang="en-US" dirty="0"/>
                    </a:p>
                  </a:txBody>
                  <a:tcPr/>
                </a:tc>
                <a:extLst>
                  <a:ext uri="{0D108BD9-81ED-4DB2-BD59-A6C34878D82A}">
                    <a16:rowId xmlns:a16="http://schemas.microsoft.com/office/drawing/2014/main" val="2652866690"/>
                  </a:ext>
                </a:extLst>
              </a:tr>
              <a:tr h="8655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mn-lt"/>
                          <a:ea typeface="+mn-ea"/>
                          <a:cs typeface="+mn-cs"/>
                        </a:rPr>
                        <a:t>Do not have to wait for BIA availability to do surveys, ERs, approval</a:t>
                      </a:r>
                      <a:endParaRPr lang="en-US" sz="1800" b="0" i="0" u="none" strike="noStrike" kern="1200" dirty="0">
                        <a:solidFill>
                          <a:srgbClr val="000000"/>
                        </a:solidFill>
                        <a:effectLst/>
                        <a:latin typeface="+mn-lt"/>
                        <a:ea typeface="+mn-ea"/>
                        <a:cs typeface="+mn-cs"/>
                      </a:endParaRPr>
                    </a:p>
                    <a:p>
                      <a:endParaRPr 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kern="1200" dirty="0">
                          <a:solidFill>
                            <a:srgbClr val="000000"/>
                          </a:solidFill>
                          <a:effectLst/>
                          <a:latin typeface="+mn-lt"/>
                          <a:ea typeface="+mn-ea"/>
                          <a:cs typeface="+mn-cs"/>
                        </a:rPr>
                        <a:t>May not have staff to perform services</a:t>
                      </a:r>
                    </a:p>
                    <a:p>
                      <a:endParaRPr lang="en-US" dirty="0"/>
                    </a:p>
                  </a:txBody>
                  <a:tcPr/>
                </a:tc>
                <a:extLst>
                  <a:ext uri="{0D108BD9-81ED-4DB2-BD59-A6C34878D82A}">
                    <a16:rowId xmlns:a16="http://schemas.microsoft.com/office/drawing/2014/main" val="2178771710"/>
                  </a:ext>
                </a:extLst>
              </a:tr>
              <a:tr h="865564">
                <a:tc>
                  <a:txBody>
                    <a:bodyPr/>
                    <a:lstStyle/>
                    <a:p>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u="none" strike="noStrike" kern="1200" dirty="0">
                          <a:solidFill>
                            <a:schemeClr val="dk1"/>
                          </a:solidFill>
                          <a:effectLst/>
                          <a:latin typeface="+mn-lt"/>
                          <a:ea typeface="+mn-ea"/>
                          <a:cs typeface="+mn-cs"/>
                        </a:rPr>
                        <a:t>Coordination required within tribal depts – Housing, Realty, Governor, Tribal Council. This may be difficult to accomplish</a:t>
                      </a:r>
                      <a:endParaRPr lang="en-US" sz="1800" b="0" i="0" u="none" strike="noStrike" kern="1200" dirty="0">
                        <a:solidFill>
                          <a:srgbClr val="000000"/>
                        </a:solidFill>
                        <a:effectLst/>
                        <a:latin typeface="+mn-lt"/>
                        <a:ea typeface="+mn-ea"/>
                        <a:cs typeface="+mn-cs"/>
                      </a:endParaRPr>
                    </a:p>
                    <a:p>
                      <a:endParaRPr lang="en-US" dirty="0"/>
                    </a:p>
                  </a:txBody>
                  <a:tcPr/>
                </a:tc>
                <a:extLst>
                  <a:ext uri="{0D108BD9-81ED-4DB2-BD59-A6C34878D82A}">
                    <a16:rowId xmlns:a16="http://schemas.microsoft.com/office/drawing/2014/main" val="754843882"/>
                  </a:ext>
                </a:extLst>
              </a:tr>
            </a:tbl>
          </a:graphicData>
        </a:graphic>
      </p:graphicFrame>
    </p:spTree>
    <p:extLst>
      <p:ext uri="{BB962C8B-B14F-4D97-AF65-F5344CB8AC3E}">
        <p14:creationId xmlns:p14="http://schemas.microsoft.com/office/powerpoint/2010/main" val="22222971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9EB77-D829-9F05-979B-FCDA69F29A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EFAD99-1850-A6A2-6385-1BCF0077A0AD}"/>
              </a:ext>
            </a:extLst>
          </p:cNvPr>
          <p:cNvSpPr>
            <a:spLocks noGrp="1"/>
          </p:cNvSpPr>
          <p:nvPr>
            <p:ph type="title" idx="4294967295"/>
          </p:nvPr>
        </p:nvSpPr>
        <p:spPr>
          <a:xfrm>
            <a:off x="471551" y="-26596"/>
            <a:ext cx="10864850" cy="681038"/>
          </a:xfrm>
        </p:spPr>
        <p:txBody>
          <a:bodyPr>
            <a:noAutofit/>
          </a:bodyPr>
          <a:lstStyle/>
          <a:p>
            <a:pPr algn="ctr"/>
            <a:br>
              <a:rPr lang="en-US" sz="4800" b="1" dirty="0">
                <a:solidFill>
                  <a:schemeClr val="bg1"/>
                </a:solidFill>
                <a:latin typeface="Palatino Linotype" panose="02040502050505030304" pitchFamily="18" charset="0"/>
              </a:rPr>
            </a:br>
            <a:br>
              <a:rPr lang="en-US" sz="4800" b="1" dirty="0">
                <a:solidFill>
                  <a:schemeClr val="bg1"/>
                </a:solidFill>
                <a:latin typeface="Palatino Linotype" panose="02040502050505030304" pitchFamily="18" charset="0"/>
              </a:rPr>
            </a:br>
            <a:r>
              <a:rPr lang="en-US" b="0" dirty="0">
                <a:solidFill>
                  <a:schemeClr val="bg1"/>
                </a:solidFill>
                <a:latin typeface="Montserrat" panose="00000500000000000000" pitchFamily="2" charset="0"/>
              </a:rPr>
              <a:t>Is My Tribe Ready?</a:t>
            </a:r>
            <a:br>
              <a:rPr lang="en-US" sz="4000" b="1" dirty="0">
                <a:solidFill>
                  <a:schemeClr val="bg1"/>
                </a:solidFill>
                <a:latin typeface="Palatino Linotype" panose="02040502050505030304" pitchFamily="18" charset="0"/>
              </a:rPr>
            </a:br>
            <a:endParaRPr lang="en-US" sz="4000" dirty="0">
              <a:solidFill>
                <a:schemeClr val="bg1"/>
              </a:solidFill>
              <a:latin typeface="Palatino Linotype" panose="02040502050505030304" pitchFamily="18" charset="0"/>
            </a:endParaRPr>
          </a:p>
        </p:txBody>
      </p:sp>
      <p:sp>
        <p:nvSpPr>
          <p:cNvPr id="4" name="Content Placeholder 2">
            <a:extLst>
              <a:ext uri="{FF2B5EF4-FFF2-40B4-BE49-F238E27FC236}">
                <a16:creationId xmlns:a16="http://schemas.microsoft.com/office/drawing/2014/main" id="{69C80753-1D93-4B00-610B-5D048FDA0592}"/>
              </a:ext>
            </a:extLst>
          </p:cNvPr>
          <p:cNvSpPr txBox="1">
            <a:spLocks/>
          </p:cNvSpPr>
          <p:nvPr/>
        </p:nvSpPr>
        <p:spPr>
          <a:xfrm>
            <a:off x="548640" y="1741424"/>
            <a:ext cx="11094720" cy="452642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sz="2600" b="0" dirty="0">
                <a:latin typeface="Century Gothic" panose="020B0502020202020204" pitchFamily="34" charset="0"/>
              </a:rPr>
              <a:t>Questions to ask:</a:t>
            </a:r>
            <a:endParaRPr lang="en-US" sz="2200" b="0" dirty="0">
              <a:latin typeface="Century Gothic" panose="020B0502020202020204" pitchFamily="34" charset="0"/>
            </a:endParaRPr>
          </a:p>
          <a:p>
            <a:pPr marL="0" indent="0">
              <a:buFont typeface="Arial" panose="020B0604020202020204" pitchFamily="34" charset="0"/>
              <a:buNone/>
            </a:pPr>
            <a:endParaRPr lang="en-US" sz="100" b="0" dirty="0">
              <a:latin typeface="Century Gothic" panose="020B0502020202020204" pitchFamily="34" charset="0"/>
            </a:endParaRPr>
          </a:p>
          <a:p>
            <a:pPr lvl="1">
              <a:buClr>
                <a:srgbClr val="86281A"/>
              </a:buClr>
              <a:buFont typeface="Courier New" panose="02070309020205020404" pitchFamily="49" charset="0"/>
              <a:buChar char="o"/>
            </a:pPr>
            <a:r>
              <a:rPr lang="en-US" sz="2200" b="0" dirty="0">
                <a:latin typeface="Century Gothic" panose="020B0502020202020204" pitchFamily="34" charset="0"/>
              </a:rPr>
              <a:t>1. How long does it currently take BIA to approve leases? </a:t>
            </a:r>
          </a:p>
          <a:p>
            <a:pPr lvl="1">
              <a:buClr>
                <a:srgbClr val="86281A"/>
              </a:buClr>
              <a:buFont typeface="Courier New" panose="02070309020205020404" pitchFamily="49" charset="0"/>
              <a:buChar char="o"/>
            </a:pPr>
            <a:endParaRPr lang="en-US" sz="100" b="0" dirty="0">
              <a:latin typeface="Century Gothic" panose="020B0502020202020204" pitchFamily="34" charset="0"/>
            </a:endParaRPr>
          </a:p>
          <a:p>
            <a:pPr lvl="1">
              <a:buClr>
                <a:srgbClr val="86281A"/>
              </a:buClr>
              <a:buFont typeface="Courier New" panose="02070309020205020404" pitchFamily="49" charset="0"/>
              <a:buChar char="o"/>
            </a:pPr>
            <a:r>
              <a:rPr lang="en-US" sz="2200" b="0" dirty="0">
                <a:latin typeface="Century Gothic" panose="020B0502020202020204" pitchFamily="34" charset="0"/>
              </a:rPr>
              <a:t>2. What will be the administrative and financial burden on the tribe? </a:t>
            </a:r>
          </a:p>
          <a:p>
            <a:pPr lvl="2">
              <a:buClr>
                <a:srgbClr val="86281A"/>
              </a:buClr>
              <a:buFont typeface="Courier New" panose="02070309020205020404" pitchFamily="49" charset="0"/>
              <a:buChar char="o"/>
            </a:pPr>
            <a:r>
              <a:rPr lang="en-US" sz="2200" dirty="0">
                <a:latin typeface="Century Gothic" panose="020B0502020202020204" pitchFamily="34" charset="0"/>
              </a:rPr>
              <a:t>Leasing officer, costs of staff</a:t>
            </a:r>
          </a:p>
          <a:p>
            <a:pPr lvl="2">
              <a:buClr>
                <a:srgbClr val="86281A"/>
              </a:buClr>
              <a:buFont typeface="Courier New" panose="02070309020205020404" pitchFamily="49" charset="0"/>
              <a:buChar char="o"/>
            </a:pPr>
            <a:endParaRPr lang="en-US" sz="100" dirty="0">
              <a:latin typeface="Century Gothic" panose="020B0502020202020204" pitchFamily="34" charset="0"/>
            </a:endParaRPr>
          </a:p>
          <a:p>
            <a:pPr lvl="1">
              <a:buClr>
                <a:srgbClr val="86281A"/>
              </a:buClr>
              <a:buFont typeface="Courier New" panose="02070309020205020404" pitchFamily="49" charset="0"/>
              <a:buChar char="o"/>
            </a:pPr>
            <a:r>
              <a:rPr lang="en-US" sz="2200" b="0" dirty="0">
                <a:latin typeface="Century Gothic" panose="020B0502020202020204" pitchFamily="34" charset="0"/>
              </a:rPr>
              <a:t>3. Do we have capable people to process, approve and record leases?  Look at Realty Offices, Land Offices, TDHE, other depts within tribe.</a:t>
            </a:r>
          </a:p>
          <a:p>
            <a:pPr marL="457200" lvl="1" indent="0">
              <a:buFont typeface="Arial" panose="020B0604020202020204" pitchFamily="34" charset="0"/>
              <a:buNone/>
            </a:pPr>
            <a:endParaRPr lang="en-US" sz="100" b="0" dirty="0">
              <a:latin typeface="Century Gothic" panose="020B0502020202020204" pitchFamily="34" charset="0"/>
            </a:endParaRPr>
          </a:p>
          <a:p>
            <a:pPr>
              <a:buClr>
                <a:srgbClr val="0BB9A6"/>
              </a:buClr>
              <a:buFont typeface="Wingdings" panose="05000000000000000000" pitchFamily="2" charset="2"/>
              <a:buChar char="Ø"/>
            </a:pPr>
            <a:r>
              <a:rPr lang="en-US" sz="2600" b="0" dirty="0">
                <a:latin typeface="Century Gothic" panose="020B0502020202020204" pitchFamily="34" charset="0"/>
              </a:rPr>
              <a:t>Start talking to the Tribe – Governor, Tribal Council, Realty or Land Dept. personnel.  Are they willing to take on the responsibility of approving leases? </a:t>
            </a:r>
          </a:p>
          <a:p>
            <a:pPr marL="0" indent="0">
              <a:buFont typeface="Arial" panose="020B0604020202020204" pitchFamily="34" charset="0"/>
              <a:buNone/>
            </a:pPr>
            <a:endParaRPr lang="en-US" sz="100" b="0" dirty="0">
              <a:latin typeface="Century Gothic" panose="020B0502020202020204" pitchFamily="34" charset="0"/>
            </a:endParaRPr>
          </a:p>
          <a:p>
            <a:pPr lvl="1">
              <a:buClr>
                <a:srgbClr val="86281A"/>
              </a:buClr>
              <a:buFont typeface="Courier New" panose="02070309020205020404" pitchFamily="49" charset="0"/>
              <a:buChar char="o"/>
            </a:pPr>
            <a:r>
              <a:rPr lang="en-US" sz="2200" b="0" dirty="0">
                <a:latin typeface="Century Gothic" panose="020B0502020202020204" pitchFamily="34" charset="0"/>
              </a:rPr>
              <a:t>Will it be done timely?</a:t>
            </a:r>
          </a:p>
          <a:p>
            <a:pPr marL="0" indent="0">
              <a:buFont typeface="Arial" panose="020B0604020202020204" pitchFamily="34" charset="0"/>
              <a:buNone/>
            </a:pPr>
            <a:endParaRPr lang="en-US" b="0" dirty="0">
              <a:solidFill>
                <a:schemeClr val="bg1"/>
              </a:solidFill>
            </a:endParaRPr>
          </a:p>
        </p:txBody>
      </p:sp>
    </p:spTree>
    <p:extLst>
      <p:ext uri="{BB962C8B-B14F-4D97-AF65-F5344CB8AC3E}">
        <p14:creationId xmlns:p14="http://schemas.microsoft.com/office/powerpoint/2010/main" val="9420560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3463A-9BF1-9697-A62C-3AFD7F5D2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FC5F2F-4022-DA09-19DD-C03B0A522E96}"/>
              </a:ext>
            </a:extLst>
          </p:cNvPr>
          <p:cNvSpPr>
            <a:spLocks noGrp="1"/>
          </p:cNvSpPr>
          <p:nvPr>
            <p:ph type="title" idx="4294967295"/>
          </p:nvPr>
        </p:nvSpPr>
        <p:spPr>
          <a:xfrm>
            <a:off x="0" y="146050"/>
            <a:ext cx="12192000" cy="839788"/>
          </a:xfrm>
        </p:spPr>
        <p:txBody>
          <a:bodyPr>
            <a:normAutofit/>
          </a:bodyPr>
          <a:lstStyle/>
          <a:p>
            <a:pPr algn="ctr"/>
            <a:r>
              <a:rPr lang="en-US" sz="4000" b="0" dirty="0">
                <a:solidFill>
                  <a:schemeClr val="bg1"/>
                </a:solidFill>
                <a:latin typeface="Montserrat" panose="00000500000000000000" pitchFamily="2" charset="0"/>
              </a:rPr>
              <a:t>We’re Ready! Where do we Start?</a:t>
            </a:r>
          </a:p>
        </p:txBody>
      </p:sp>
      <p:sp>
        <p:nvSpPr>
          <p:cNvPr id="3" name="Content Placeholder 2">
            <a:extLst>
              <a:ext uri="{FF2B5EF4-FFF2-40B4-BE49-F238E27FC236}">
                <a16:creationId xmlns:a16="http://schemas.microsoft.com/office/drawing/2014/main" id="{7B80481D-7803-FF4E-0B8D-DCFD3093CA81}"/>
              </a:ext>
            </a:extLst>
          </p:cNvPr>
          <p:cNvSpPr txBox="1">
            <a:spLocks/>
          </p:cNvSpPr>
          <p:nvPr/>
        </p:nvSpPr>
        <p:spPr>
          <a:xfrm>
            <a:off x="514349" y="1835150"/>
            <a:ext cx="6297835" cy="4351338"/>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114300">
              <a:buFont typeface="Arial" panose="020B0604020202020204" pitchFamily="34" charset="0"/>
              <a:buNone/>
            </a:pPr>
            <a:r>
              <a:rPr lang="en-US" sz="2200" b="0" dirty="0">
                <a:latin typeface="+mj-lt"/>
              </a:rPr>
              <a:t>1. Develop Processes – how will the leasing process work?   Form a Working Committee</a:t>
            </a:r>
          </a:p>
          <a:p>
            <a:pPr lvl="2">
              <a:lnSpc>
                <a:spcPct val="100000"/>
              </a:lnSpc>
              <a:buClr>
                <a:srgbClr val="0BB9A6"/>
              </a:buClr>
              <a:buFont typeface="Wingdings" panose="05000000000000000000" pitchFamily="2" charset="2"/>
              <a:buChar char="Ø"/>
            </a:pPr>
            <a:r>
              <a:rPr lang="en-US" sz="2200" dirty="0">
                <a:latin typeface="+mj-lt"/>
              </a:rPr>
              <a:t>What department/staff will prepare the lease?</a:t>
            </a:r>
          </a:p>
          <a:p>
            <a:pPr lvl="2">
              <a:lnSpc>
                <a:spcPct val="100000"/>
              </a:lnSpc>
              <a:buClr>
                <a:srgbClr val="0BB9A6"/>
              </a:buClr>
              <a:buFont typeface="Wingdings" panose="05000000000000000000" pitchFamily="2" charset="2"/>
              <a:buChar char="Ø"/>
            </a:pPr>
            <a:endParaRPr lang="en-US" sz="100" dirty="0">
              <a:latin typeface="+mj-lt"/>
            </a:endParaRPr>
          </a:p>
          <a:p>
            <a:pPr lvl="2">
              <a:lnSpc>
                <a:spcPct val="100000"/>
              </a:lnSpc>
              <a:buClr>
                <a:srgbClr val="0BB9A6"/>
              </a:buClr>
              <a:buFont typeface="Wingdings" panose="05000000000000000000" pitchFamily="2" charset="2"/>
              <a:buChar char="Ø"/>
            </a:pPr>
            <a:r>
              <a:rPr lang="en-US" sz="2200" dirty="0">
                <a:latin typeface="+mj-lt"/>
              </a:rPr>
              <a:t>Who will do the ERs?</a:t>
            </a:r>
          </a:p>
          <a:p>
            <a:pPr lvl="2">
              <a:lnSpc>
                <a:spcPct val="100000"/>
              </a:lnSpc>
              <a:buClr>
                <a:srgbClr val="0BB9A6"/>
              </a:buClr>
              <a:buFont typeface="Wingdings" panose="05000000000000000000" pitchFamily="2" charset="2"/>
              <a:buChar char="Ø"/>
            </a:pPr>
            <a:endParaRPr lang="en-US" sz="100" dirty="0">
              <a:latin typeface="+mj-lt"/>
            </a:endParaRPr>
          </a:p>
          <a:p>
            <a:pPr lvl="2">
              <a:lnSpc>
                <a:spcPct val="100000"/>
              </a:lnSpc>
              <a:buClr>
                <a:srgbClr val="0BB9A6"/>
              </a:buClr>
              <a:buFont typeface="Wingdings" panose="05000000000000000000" pitchFamily="2" charset="2"/>
              <a:buChar char="Ø"/>
            </a:pPr>
            <a:r>
              <a:rPr lang="en-US" sz="2200" dirty="0">
                <a:latin typeface="+mj-lt"/>
              </a:rPr>
              <a:t>Who will do the Surveys?</a:t>
            </a:r>
          </a:p>
          <a:p>
            <a:pPr lvl="2">
              <a:lnSpc>
                <a:spcPct val="100000"/>
              </a:lnSpc>
              <a:buClr>
                <a:srgbClr val="0BB9A6"/>
              </a:buClr>
              <a:buFont typeface="Wingdings" panose="05000000000000000000" pitchFamily="2" charset="2"/>
              <a:buChar char="Ø"/>
            </a:pPr>
            <a:endParaRPr lang="en-US" sz="100" dirty="0">
              <a:latin typeface="+mj-lt"/>
            </a:endParaRPr>
          </a:p>
          <a:p>
            <a:pPr lvl="2">
              <a:lnSpc>
                <a:spcPct val="100000"/>
              </a:lnSpc>
              <a:buClr>
                <a:srgbClr val="0BB9A6"/>
              </a:buClr>
              <a:buFont typeface="Wingdings" panose="05000000000000000000" pitchFamily="2" charset="2"/>
              <a:buChar char="Ø"/>
            </a:pPr>
            <a:r>
              <a:rPr lang="en-US" sz="2200" dirty="0">
                <a:latin typeface="+mj-lt"/>
              </a:rPr>
              <a:t>Will we have a reviewer?</a:t>
            </a:r>
          </a:p>
          <a:p>
            <a:pPr lvl="2">
              <a:lnSpc>
                <a:spcPct val="100000"/>
              </a:lnSpc>
              <a:buClr>
                <a:srgbClr val="0BB9A6"/>
              </a:buClr>
              <a:buFont typeface="Wingdings" panose="05000000000000000000" pitchFamily="2" charset="2"/>
              <a:buChar char="Ø"/>
            </a:pPr>
            <a:endParaRPr lang="en-US" sz="100" dirty="0">
              <a:latin typeface="+mj-lt"/>
            </a:endParaRPr>
          </a:p>
          <a:p>
            <a:pPr lvl="2">
              <a:lnSpc>
                <a:spcPct val="100000"/>
              </a:lnSpc>
              <a:buClr>
                <a:srgbClr val="0BB9A6"/>
              </a:buClr>
              <a:buFont typeface="Wingdings" panose="05000000000000000000" pitchFamily="2" charset="2"/>
              <a:buChar char="Ø"/>
            </a:pPr>
            <a:r>
              <a:rPr lang="en-US" sz="2200" dirty="0">
                <a:latin typeface="+mj-lt"/>
              </a:rPr>
              <a:t>Who will take lease to Tribal Council?</a:t>
            </a:r>
          </a:p>
          <a:p>
            <a:pPr lvl="2">
              <a:lnSpc>
                <a:spcPct val="100000"/>
              </a:lnSpc>
              <a:buClr>
                <a:srgbClr val="0BB9A6"/>
              </a:buClr>
              <a:buFont typeface="Wingdings" panose="05000000000000000000" pitchFamily="2" charset="2"/>
              <a:buChar char="Ø"/>
            </a:pPr>
            <a:endParaRPr lang="en-US" sz="100" dirty="0">
              <a:latin typeface="+mj-lt"/>
            </a:endParaRPr>
          </a:p>
          <a:p>
            <a:pPr lvl="2">
              <a:lnSpc>
                <a:spcPct val="100000"/>
              </a:lnSpc>
              <a:buClr>
                <a:srgbClr val="0BB9A6"/>
              </a:buClr>
              <a:buFont typeface="Wingdings" panose="05000000000000000000" pitchFamily="2" charset="2"/>
              <a:buChar char="Ø"/>
            </a:pPr>
            <a:r>
              <a:rPr lang="en-US" sz="2200" dirty="0">
                <a:latin typeface="+mj-lt"/>
              </a:rPr>
              <a:t>Where will it get recorded internally? </a:t>
            </a:r>
          </a:p>
          <a:p>
            <a:pPr marL="0" indent="0">
              <a:buFont typeface="Arial" panose="020B0604020202020204" pitchFamily="34" charset="0"/>
              <a:buNone/>
            </a:pPr>
            <a:endParaRPr lang="en-US" dirty="0">
              <a:solidFill>
                <a:schemeClr val="bg1"/>
              </a:solidFill>
            </a:endParaRPr>
          </a:p>
        </p:txBody>
      </p:sp>
      <p:pic>
        <p:nvPicPr>
          <p:cNvPr id="6" name="Picture 5">
            <a:extLst>
              <a:ext uri="{FF2B5EF4-FFF2-40B4-BE49-F238E27FC236}">
                <a16:creationId xmlns:a16="http://schemas.microsoft.com/office/drawing/2014/main" id="{AD088788-C172-3CF6-3103-C2C877DB8A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6034" y="2200275"/>
            <a:ext cx="4610100" cy="3457575"/>
          </a:xfrm>
          <a:prstGeom prst="rect">
            <a:avLst/>
          </a:prstGeom>
          <a:effectLst>
            <a:glow rad="139700">
              <a:schemeClr val="accent2">
                <a:satMod val="175000"/>
                <a:alpha val="40000"/>
              </a:schemeClr>
            </a:glow>
          </a:effectLst>
        </p:spPr>
      </p:pic>
    </p:spTree>
    <p:extLst>
      <p:ext uri="{BB962C8B-B14F-4D97-AF65-F5344CB8AC3E}">
        <p14:creationId xmlns:p14="http://schemas.microsoft.com/office/powerpoint/2010/main" val="342818062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CF385-24B4-C10A-21DD-6322DCF65B9E}"/>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2741231A-5D2B-A059-57C8-6EBC0C9BAD2F}"/>
              </a:ext>
            </a:extLst>
          </p:cNvPr>
          <p:cNvSpPr>
            <a:spLocks noGrp="1"/>
          </p:cNvSpPr>
          <p:nvPr>
            <p:ph type="title" idx="4294967295"/>
          </p:nvPr>
        </p:nvSpPr>
        <p:spPr>
          <a:xfrm>
            <a:off x="0" y="156369"/>
            <a:ext cx="12192000" cy="1211262"/>
          </a:xfrm>
        </p:spPr>
        <p:txBody>
          <a:bodyPr>
            <a:normAutofit/>
          </a:bodyPr>
          <a:lstStyle/>
          <a:p>
            <a:pPr algn="ctr"/>
            <a:r>
              <a:rPr lang="en-US" sz="4000" b="0" dirty="0">
                <a:solidFill>
                  <a:schemeClr val="bg1"/>
                </a:solidFill>
                <a:latin typeface="Montserrat" panose="00000500000000000000" pitchFamily="2" charset="0"/>
              </a:rPr>
              <a:t>Why HEARTH:  Working Group – November 2019</a:t>
            </a:r>
          </a:p>
        </p:txBody>
      </p:sp>
      <p:pic>
        <p:nvPicPr>
          <p:cNvPr id="3" name="Picture 2">
            <a:extLst>
              <a:ext uri="{FF2B5EF4-FFF2-40B4-BE49-F238E27FC236}">
                <a16:creationId xmlns:a16="http://schemas.microsoft.com/office/drawing/2014/main" id="{A74CDC7C-C0DE-A278-5B9A-5CC850E89655}"/>
              </a:ext>
            </a:extLst>
          </p:cNvPr>
          <p:cNvPicPr>
            <a:picLocks noChangeAspect="1"/>
          </p:cNvPicPr>
          <p:nvPr/>
        </p:nvPicPr>
        <p:blipFill>
          <a:blip r:embed="rId2"/>
          <a:stretch>
            <a:fillRect/>
          </a:stretch>
        </p:blipFill>
        <p:spPr>
          <a:xfrm>
            <a:off x="1336623" y="1711531"/>
            <a:ext cx="9518754" cy="4870244"/>
          </a:xfrm>
          <a:prstGeom prst="rect">
            <a:avLst/>
          </a:prstGeom>
          <a:effectLst>
            <a:glow rad="139700">
              <a:schemeClr val="accent2">
                <a:satMod val="175000"/>
                <a:alpha val="40000"/>
              </a:schemeClr>
            </a:glow>
          </a:effectLst>
        </p:spPr>
      </p:pic>
    </p:spTree>
    <p:extLst>
      <p:ext uri="{BB962C8B-B14F-4D97-AF65-F5344CB8AC3E}">
        <p14:creationId xmlns:p14="http://schemas.microsoft.com/office/powerpoint/2010/main" val="19558189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E5B0C-0849-DE14-4D7A-A190BE67525F}"/>
            </a:ext>
          </a:extLst>
        </p:cNvPr>
        <p:cNvGrpSpPr/>
        <p:nvPr/>
      </p:nvGrpSpPr>
      <p:grpSpPr>
        <a:xfrm>
          <a:off x="0" y="0"/>
          <a:ext cx="0" cy="0"/>
          <a:chOff x="0" y="0"/>
          <a:chExt cx="0" cy="0"/>
        </a:xfrm>
      </p:grpSpPr>
      <p:sp>
        <p:nvSpPr>
          <p:cNvPr id="2" name="Title 4">
            <a:extLst>
              <a:ext uri="{FF2B5EF4-FFF2-40B4-BE49-F238E27FC236}">
                <a16:creationId xmlns:a16="http://schemas.microsoft.com/office/drawing/2014/main" id="{81380BE4-AD39-F97C-C008-1B51D1DE5697}"/>
              </a:ext>
            </a:extLst>
          </p:cNvPr>
          <p:cNvSpPr>
            <a:spLocks noGrp="1"/>
          </p:cNvSpPr>
          <p:nvPr>
            <p:ph type="title" idx="4294967295"/>
          </p:nvPr>
        </p:nvSpPr>
        <p:spPr>
          <a:xfrm>
            <a:off x="0" y="282575"/>
            <a:ext cx="12192000" cy="1638300"/>
          </a:xfrm>
        </p:spPr>
        <p:txBody>
          <a:bodyPr>
            <a:normAutofit fontScale="90000"/>
          </a:bodyPr>
          <a:lstStyle/>
          <a:p>
            <a:pPr algn="ctr"/>
            <a:r>
              <a:rPr lang="en-US" sz="4200" b="0" dirty="0">
                <a:solidFill>
                  <a:schemeClr val="bg1"/>
                </a:solidFill>
                <a:latin typeface="Montserrat" panose="00000500000000000000" pitchFamily="2" charset="0"/>
              </a:rPr>
              <a:t>Work Session:  Pueblo of Jemez HEARTH</a:t>
            </a:r>
            <a:br>
              <a:rPr lang="en-US" sz="4200" b="0" dirty="0">
                <a:solidFill>
                  <a:schemeClr val="bg1"/>
                </a:solidFill>
                <a:latin typeface="Montserrat" panose="00000500000000000000" pitchFamily="2" charset="0"/>
              </a:rPr>
            </a:br>
            <a:r>
              <a:rPr lang="en-US" sz="4200" b="0" dirty="0">
                <a:solidFill>
                  <a:schemeClr val="bg1"/>
                </a:solidFill>
                <a:latin typeface="Montserrat" panose="00000500000000000000" pitchFamily="2" charset="0"/>
              </a:rPr>
              <a:t>Leasing Law and Lease Review</a:t>
            </a:r>
            <a:br>
              <a:rPr lang="en-US" sz="4200" b="0" dirty="0">
                <a:solidFill>
                  <a:schemeClr val="bg1"/>
                </a:solidFill>
                <a:latin typeface="Montserrat" panose="00000500000000000000" pitchFamily="2" charset="0"/>
              </a:rPr>
            </a:br>
            <a:r>
              <a:rPr lang="en-US" sz="4200" b="0" dirty="0">
                <a:solidFill>
                  <a:schemeClr val="bg1"/>
                </a:solidFill>
                <a:latin typeface="Montserrat" panose="00000500000000000000" pitchFamily="2" charset="0"/>
              </a:rPr>
              <a:t>October 2021</a:t>
            </a:r>
          </a:p>
        </p:txBody>
      </p:sp>
      <p:pic>
        <p:nvPicPr>
          <p:cNvPr id="3" name="Content Placeholder 5" descr="A group of people in a room&#10;&#10;Description automatically generated with medium confidence">
            <a:extLst>
              <a:ext uri="{FF2B5EF4-FFF2-40B4-BE49-F238E27FC236}">
                <a16:creationId xmlns:a16="http://schemas.microsoft.com/office/drawing/2014/main" id="{001C424F-1EC4-A503-06B0-4DC4AAA65C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11823" y="2389516"/>
            <a:ext cx="7768353" cy="3763634"/>
          </a:xfrm>
          <a:prstGeom prst="rect">
            <a:avLst/>
          </a:prstGeom>
          <a:solidFill>
            <a:srgbClr val="FFFFFF">
              <a:shade val="85000"/>
            </a:srgbClr>
          </a:solidFill>
          <a:ln w="190500" cap="sq">
            <a:noFill/>
            <a:miter lim="800000"/>
          </a:ln>
          <a:effectLst>
            <a:glow rad="139700">
              <a:schemeClr val="accent2">
                <a:satMod val="175000"/>
                <a:alpha val="40000"/>
              </a:schemeClr>
            </a:glow>
          </a:effectLst>
        </p:spPr>
      </p:pic>
    </p:spTree>
    <p:extLst>
      <p:ext uri="{BB962C8B-B14F-4D97-AF65-F5344CB8AC3E}">
        <p14:creationId xmlns:p14="http://schemas.microsoft.com/office/powerpoint/2010/main" val="43163246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8047D-EEC6-2338-9196-FD70579ABB06}"/>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AB51AAF6-4A10-4F3A-9EC0-211759584F64}"/>
              </a:ext>
            </a:extLst>
          </p:cNvPr>
          <p:cNvSpPr>
            <a:spLocks noGrp="1"/>
          </p:cNvSpPr>
          <p:nvPr>
            <p:ph type="title" idx="4294967295"/>
          </p:nvPr>
        </p:nvSpPr>
        <p:spPr>
          <a:xfrm>
            <a:off x="0" y="41089"/>
            <a:ext cx="12192000" cy="1325563"/>
          </a:xfrm>
        </p:spPr>
        <p:txBody>
          <a:bodyPr>
            <a:normAutofit/>
          </a:bodyPr>
          <a:lstStyle/>
          <a:p>
            <a:pPr algn="ctr"/>
            <a:r>
              <a:rPr lang="en-US" sz="3600" b="0" dirty="0">
                <a:solidFill>
                  <a:schemeClr val="bg1"/>
                </a:solidFill>
                <a:latin typeface="Montserrat" panose="00000500000000000000" pitchFamily="2" charset="0"/>
              </a:rPr>
              <a:t>What Should my Tribes Residential Leasing Law Look Like?</a:t>
            </a:r>
          </a:p>
        </p:txBody>
      </p:sp>
      <p:sp>
        <p:nvSpPr>
          <p:cNvPr id="4" name="Content Placeholder 7">
            <a:extLst>
              <a:ext uri="{FF2B5EF4-FFF2-40B4-BE49-F238E27FC236}">
                <a16:creationId xmlns:a16="http://schemas.microsoft.com/office/drawing/2014/main" id="{1A06DF93-AF9C-ABC5-09DD-E72681FCE293}"/>
              </a:ext>
            </a:extLst>
          </p:cNvPr>
          <p:cNvSpPr txBox="1">
            <a:spLocks/>
          </p:cNvSpPr>
          <p:nvPr/>
        </p:nvSpPr>
        <p:spPr>
          <a:xfrm>
            <a:off x="353568" y="2267869"/>
            <a:ext cx="11838432" cy="4001104"/>
          </a:xfrm>
          <a:prstGeom prst="rect">
            <a:avLst/>
          </a:prstGeom>
          <a:solidFill>
            <a:srgbClr val="ED7D31"/>
          </a:solidFill>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q"/>
            </a:pPr>
            <a:r>
              <a:rPr lang="en-US" sz="2600" b="0" dirty="0">
                <a:latin typeface="+mj-lt"/>
                <a:hlinkClick r:id="" action="ppaction://hlinkshowjump?jump=previousslide">
                  <a:extLst>
                    <a:ext uri="{A12FA001-AC4F-418D-AE19-62706E023703}">
                      <ahyp:hlinkClr xmlns:ahyp="http://schemas.microsoft.com/office/drawing/2018/hyperlinkcolor" val="tx"/>
                    </a:ext>
                  </a:extLst>
                </a:hlinkClick>
              </a:rPr>
              <a:t>Things to Consider: </a:t>
            </a:r>
            <a:endParaRPr lang="en-US" dirty="0"/>
          </a:p>
          <a:p>
            <a:pPr lvl="1">
              <a:buClr>
                <a:srgbClr val="86281A"/>
              </a:buClr>
              <a:buFont typeface="Wingdings" panose="020B0604020202020204" pitchFamily="34" charset="0"/>
              <a:buChar char="q"/>
            </a:pPr>
            <a:r>
              <a:rPr lang="en-US" sz="2600" b="0" dirty="0">
                <a:latin typeface="+mj-lt"/>
              </a:rPr>
              <a:t>Must meet Part 25 CFR Part 162.</a:t>
            </a:r>
          </a:p>
          <a:p>
            <a:pPr lvl="1">
              <a:buClr>
                <a:srgbClr val="86281A"/>
              </a:buClr>
              <a:buFont typeface="Wingdings" panose="020B0604020202020204" pitchFamily="34" charset="0"/>
              <a:buChar char="q"/>
            </a:pPr>
            <a:r>
              <a:rPr lang="en-US" sz="2600" b="0" dirty="0">
                <a:latin typeface="+mj-lt"/>
              </a:rPr>
              <a:t>BIA &amp; HUD HEARTH lease </a:t>
            </a:r>
          </a:p>
          <a:p>
            <a:pPr marL="457200" lvl="1" indent="0">
              <a:buNone/>
            </a:pPr>
            <a:endParaRPr lang="en-US" sz="2600" b="0" dirty="0">
              <a:latin typeface="+mj-lt"/>
              <a:hlinkClick r:id="" action="ppaction://hlinkshowjump?jump=previousslide">
                <a:extLst>
                  <a:ext uri="{A12FA001-AC4F-418D-AE19-62706E023703}">
                    <ahyp:hlinkClr xmlns:ahyp="http://schemas.microsoft.com/office/drawing/2018/hyperlinkcolor" val="tx"/>
                  </a:ext>
                </a:extLst>
              </a:hlinkClick>
            </a:endParaRPr>
          </a:p>
          <a:p>
            <a:pPr>
              <a:buClr>
                <a:srgbClr val="0BB9A6"/>
              </a:buClr>
              <a:buFont typeface="Wingdings" panose="05000000000000000000" pitchFamily="2" charset="2"/>
              <a:buChar char="q"/>
            </a:pPr>
            <a:r>
              <a:rPr lang="en-US" b="0" dirty="0">
                <a:latin typeface="+mj-lt"/>
                <a:hlinkClick r:id="" action="ppaction://hlinkshowjump?jump=previousslide">
                  <a:extLst>
                    <a:ext uri="{A12FA001-AC4F-418D-AE19-62706E023703}">
                      <ahyp:hlinkClr xmlns:ahyp="http://schemas.microsoft.com/office/drawing/2018/hyperlinkcolor" val="tx"/>
                    </a:ext>
                  </a:extLst>
                </a:hlinkClick>
              </a:rPr>
              <a:t>The HEARTH law and  BIA approved tribal leasing laws can be found at:</a:t>
            </a:r>
            <a:endParaRPr lang="en-US" b="0" dirty="0">
              <a:latin typeface="+mj-lt"/>
            </a:endParaRPr>
          </a:p>
          <a:p>
            <a:pPr lvl="1">
              <a:buClr>
                <a:srgbClr val="86281A"/>
              </a:buClr>
              <a:buFont typeface="Wingdings" panose="020B0604020202020204" pitchFamily="34" charset="0"/>
              <a:buChar char="q"/>
            </a:pPr>
            <a:r>
              <a:rPr lang="en-US" b="0" dirty="0">
                <a:latin typeface="+mj-lt"/>
                <a:hlinkClick r:id="rId2">
                  <a:extLst>
                    <a:ext uri="{A12FA001-AC4F-418D-AE19-62706E023703}">
                      <ahyp:hlinkClr xmlns:ahyp="http://schemas.microsoft.com/office/drawing/2018/hyperlinkcolor" val="tx"/>
                    </a:ext>
                  </a:extLst>
                </a:hlinkClick>
              </a:rPr>
              <a:t>https://www.bia.gov/service/hearth-leasing</a:t>
            </a:r>
            <a:endParaRPr lang="en-US" b="0" dirty="0">
              <a:latin typeface="+mj-lt"/>
            </a:endParaRPr>
          </a:p>
          <a:p>
            <a:pPr marL="457200" lvl="1" indent="0">
              <a:buClr>
                <a:srgbClr val="86281A"/>
              </a:buClr>
              <a:buNone/>
            </a:pPr>
            <a:endParaRPr lang="en-US" b="0" dirty="0">
              <a:solidFill>
                <a:schemeClr val="bg1"/>
              </a:solidFill>
              <a:latin typeface="Aptos Display"/>
            </a:endParaRPr>
          </a:p>
          <a:p>
            <a:pPr lvl="1">
              <a:buFont typeface="Wingdings" panose="020B0604020202020204" pitchFamily="34" charset="0"/>
              <a:buChar char="q"/>
            </a:pPr>
            <a:endParaRPr lang="en-US" b="0" dirty="0">
              <a:solidFill>
                <a:schemeClr val="bg1"/>
              </a:solidFill>
              <a:latin typeface="Aptos Display"/>
            </a:endParaRPr>
          </a:p>
          <a:p>
            <a:pPr>
              <a:buFont typeface="Wingdings" panose="020B0604020202020204" pitchFamily="34" charset="0"/>
              <a:buChar char="q"/>
            </a:pPr>
            <a:endParaRPr lang="en-US" b="0" dirty="0">
              <a:solidFill>
                <a:schemeClr val="bg1"/>
              </a:solidFill>
            </a:endParaRPr>
          </a:p>
        </p:txBody>
      </p:sp>
    </p:spTree>
    <p:extLst>
      <p:ext uri="{BB962C8B-B14F-4D97-AF65-F5344CB8AC3E}">
        <p14:creationId xmlns:p14="http://schemas.microsoft.com/office/powerpoint/2010/main" val="371689428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DB8F1-39A8-C3BA-AB69-A365B6CEEE0D}"/>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7D63477E-8D7E-6FE5-87E2-27A41337D85C}"/>
              </a:ext>
            </a:extLst>
          </p:cNvPr>
          <p:cNvSpPr>
            <a:spLocks noGrp="1"/>
          </p:cNvSpPr>
          <p:nvPr>
            <p:ph type="title" idx="4294967295"/>
          </p:nvPr>
        </p:nvSpPr>
        <p:spPr>
          <a:xfrm>
            <a:off x="775716" y="0"/>
            <a:ext cx="10515600" cy="1325563"/>
          </a:xfrm>
        </p:spPr>
        <p:txBody>
          <a:bodyPr>
            <a:normAutofit/>
          </a:bodyPr>
          <a:lstStyle/>
          <a:p>
            <a:pPr algn="ctr"/>
            <a:r>
              <a:rPr lang="en-US" b="0" dirty="0">
                <a:solidFill>
                  <a:schemeClr val="bg1"/>
                </a:solidFill>
                <a:latin typeface="Montserrat" panose="00000500000000000000" pitchFamily="2" charset="0"/>
              </a:rPr>
              <a:t>Developing your Leasing Law</a:t>
            </a:r>
          </a:p>
        </p:txBody>
      </p:sp>
      <p:sp>
        <p:nvSpPr>
          <p:cNvPr id="3" name="Content Placeholder 3">
            <a:extLst>
              <a:ext uri="{FF2B5EF4-FFF2-40B4-BE49-F238E27FC236}">
                <a16:creationId xmlns:a16="http://schemas.microsoft.com/office/drawing/2014/main" id="{97B03398-9AD7-1471-92AD-B88510F310AE}"/>
              </a:ext>
            </a:extLst>
          </p:cNvPr>
          <p:cNvSpPr txBox="1">
            <a:spLocks/>
          </p:cNvSpPr>
          <p:nvPr/>
        </p:nvSpPr>
        <p:spPr>
          <a:xfrm>
            <a:off x="838200" y="1702919"/>
            <a:ext cx="10390632" cy="441724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b="0" dirty="0">
                <a:latin typeface="+mj-lt"/>
              </a:rPr>
              <a:t>1. Don’t re-invent the wheel</a:t>
            </a:r>
          </a:p>
          <a:p>
            <a:pPr>
              <a:buClr>
                <a:srgbClr val="0BB9A6"/>
              </a:buClr>
              <a:buFont typeface="Wingdings" panose="05000000000000000000" pitchFamily="2" charset="2"/>
              <a:buChar char="Ø"/>
            </a:pPr>
            <a:endParaRPr lang="en-US" sz="100" b="0" dirty="0">
              <a:latin typeface="+mj-lt"/>
            </a:endParaRPr>
          </a:p>
          <a:p>
            <a:pPr>
              <a:buClr>
                <a:srgbClr val="0BB9A6"/>
              </a:buClr>
              <a:buFont typeface="Wingdings" panose="05000000000000000000" pitchFamily="2" charset="2"/>
              <a:buChar char="Ø"/>
            </a:pPr>
            <a:r>
              <a:rPr lang="en-US" b="0" dirty="0">
                <a:latin typeface="+mj-lt"/>
              </a:rPr>
              <a:t>2. Look at a minimum of 2 laws</a:t>
            </a:r>
          </a:p>
          <a:p>
            <a:pPr lvl="2">
              <a:buClr>
                <a:srgbClr val="86281A"/>
              </a:buClr>
              <a:buFont typeface="Courier New" panose="02070309020205020404" pitchFamily="49" charset="0"/>
              <a:buChar char="o"/>
            </a:pPr>
            <a:r>
              <a:rPr lang="en-US" sz="2600" dirty="0">
                <a:latin typeface="+mj-lt"/>
              </a:rPr>
              <a:t>BIA website has copies</a:t>
            </a:r>
          </a:p>
          <a:p>
            <a:pPr lvl="2">
              <a:buClr>
                <a:srgbClr val="86281A"/>
              </a:buClr>
              <a:buFont typeface="Courier New" panose="02070309020205020404" pitchFamily="49" charset="0"/>
              <a:buChar char="o"/>
            </a:pPr>
            <a:r>
              <a:rPr lang="en-US" sz="2600" dirty="0">
                <a:latin typeface="+mj-lt"/>
              </a:rPr>
              <a:t>Ask other tribes for copy of their law</a:t>
            </a:r>
          </a:p>
          <a:p>
            <a:pPr marL="914400" lvl="2" indent="0">
              <a:buFont typeface="Arial" panose="020B0604020202020204" pitchFamily="34" charset="0"/>
              <a:buNone/>
            </a:pPr>
            <a:endParaRPr lang="en-US" sz="100" dirty="0">
              <a:latin typeface="+mj-lt"/>
            </a:endParaRPr>
          </a:p>
          <a:p>
            <a:pPr>
              <a:buClr>
                <a:srgbClr val="0BB9A6"/>
              </a:buClr>
              <a:buFont typeface="Wingdings" panose="05000000000000000000" pitchFamily="2" charset="2"/>
              <a:buChar char="Ø"/>
            </a:pPr>
            <a:r>
              <a:rPr lang="en-US" b="0" dirty="0">
                <a:latin typeface="+mj-lt"/>
              </a:rPr>
              <a:t>3. Make it reader-friendly</a:t>
            </a:r>
          </a:p>
          <a:p>
            <a:pPr>
              <a:buClr>
                <a:srgbClr val="0BB9A6"/>
              </a:buClr>
              <a:buFont typeface="Wingdings" panose="05000000000000000000" pitchFamily="2" charset="2"/>
              <a:buChar char="Ø"/>
            </a:pPr>
            <a:endParaRPr lang="en-US" sz="100" b="0" dirty="0">
              <a:latin typeface="+mj-lt"/>
            </a:endParaRPr>
          </a:p>
          <a:p>
            <a:pPr>
              <a:buClr>
                <a:srgbClr val="0BB9A6"/>
              </a:buClr>
              <a:buFont typeface="Wingdings" panose="05000000000000000000" pitchFamily="2" charset="2"/>
              <a:buChar char="Ø"/>
            </a:pPr>
            <a:r>
              <a:rPr lang="en-US" b="0" dirty="0">
                <a:latin typeface="+mj-lt"/>
              </a:rPr>
              <a:t>4. Form working group </a:t>
            </a:r>
          </a:p>
          <a:p>
            <a:pPr lvl="2">
              <a:buClr>
                <a:srgbClr val="86281A"/>
              </a:buClr>
              <a:buFont typeface="Courier New" panose="02070309020205020404" pitchFamily="49" charset="0"/>
              <a:buChar char="o"/>
            </a:pPr>
            <a:r>
              <a:rPr lang="en-US" sz="2600" dirty="0">
                <a:latin typeface="+mj-lt"/>
              </a:rPr>
              <a:t>TDHE, Realty, Native CDFI in your community, Attorney</a:t>
            </a:r>
          </a:p>
          <a:p>
            <a:pPr marL="914400" lvl="2" indent="0">
              <a:buFont typeface="Arial" panose="020B0604020202020204" pitchFamily="34" charset="0"/>
              <a:buNone/>
            </a:pPr>
            <a:endParaRPr lang="en-US" dirty="0">
              <a:solidFill>
                <a:schemeClr val="bg1"/>
              </a:solidFill>
            </a:endParaRPr>
          </a:p>
        </p:txBody>
      </p:sp>
    </p:spTree>
    <p:extLst>
      <p:ext uri="{BB962C8B-B14F-4D97-AF65-F5344CB8AC3E}">
        <p14:creationId xmlns:p14="http://schemas.microsoft.com/office/powerpoint/2010/main" val="54810015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EF048-12F2-56C7-544A-4BEF260A6B0C}"/>
            </a:ext>
          </a:extLst>
        </p:cNvPr>
        <p:cNvGrpSpPr/>
        <p:nvPr/>
      </p:nvGrpSpPr>
      <p:grpSpPr>
        <a:xfrm>
          <a:off x="0" y="0"/>
          <a:ext cx="0" cy="0"/>
          <a:chOff x="0" y="0"/>
          <a:chExt cx="0" cy="0"/>
        </a:xfrm>
      </p:grpSpPr>
      <p:sp>
        <p:nvSpPr>
          <p:cNvPr id="2" name="Title 2">
            <a:extLst>
              <a:ext uri="{FF2B5EF4-FFF2-40B4-BE49-F238E27FC236}">
                <a16:creationId xmlns:a16="http://schemas.microsoft.com/office/drawing/2014/main" id="{363EC531-AAE8-CEB8-9965-D40D11A55F4E}"/>
              </a:ext>
            </a:extLst>
          </p:cNvPr>
          <p:cNvSpPr>
            <a:spLocks noGrp="1"/>
          </p:cNvSpPr>
          <p:nvPr>
            <p:ph type="title" idx="4294967295"/>
          </p:nvPr>
        </p:nvSpPr>
        <p:spPr>
          <a:xfrm>
            <a:off x="838200" y="0"/>
            <a:ext cx="10515600" cy="1325563"/>
          </a:xfrm>
        </p:spPr>
        <p:txBody>
          <a:bodyPr/>
          <a:lstStyle/>
          <a:p>
            <a:pPr algn="ctr"/>
            <a:r>
              <a:rPr lang="en-US" b="0" dirty="0">
                <a:solidFill>
                  <a:schemeClr val="bg1"/>
                </a:solidFill>
                <a:latin typeface="Montserrat" panose="00000500000000000000" pitchFamily="2" charset="0"/>
              </a:rPr>
              <a:t>Tips</a:t>
            </a:r>
          </a:p>
        </p:txBody>
      </p:sp>
      <p:sp>
        <p:nvSpPr>
          <p:cNvPr id="4" name="Content Placeholder 3">
            <a:extLst>
              <a:ext uri="{FF2B5EF4-FFF2-40B4-BE49-F238E27FC236}">
                <a16:creationId xmlns:a16="http://schemas.microsoft.com/office/drawing/2014/main" id="{188D5C33-CB2F-5131-3476-CB748DA6CD92}"/>
              </a:ext>
            </a:extLst>
          </p:cNvPr>
          <p:cNvSpPr txBox="1">
            <a:spLocks/>
          </p:cNvSpPr>
          <p:nvPr/>
        </p:nvSpPr>
        <p:spPr>
          <a:xfrm>
            <a:off x="1129284" y="1882556"/>
            <a:ext cx="9933432" cy="4778263"/>
          </a:xfrm>
          <a:prstGeom prst="rect">
            <a:avLst/>
          </a:prstGeom>
        </p:spPr>
        <p:txBody>
          <a:bodyPr lIns="91440" tIns="45720" rIns="91440" bIns="45720" anchor="t"/>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0BB9A6"/>
              </a:buClr>
              <a:buFont typeface="Wingdings" panose="05000000000000000000" pitchFamily="2" charset="2"/>
              <a:buChar char="Ø"/>
            </a:pPr>
            <a:r>
              <a:rPr lang="en-US" sz="2400" b="0" dirty="0">
                <a:latin typeface="Century Gothic" panose="020B0502020202020204" pitchFamily="34" charset="0"/>
              </a:rPr>
              <a:t>Remember, the goal is to make leasing &amp; mortgaging more efficient and effective</a:t>
            </a:r>
          </a:p>
          <a:p>
            <a:pPr lvl="1">
              <a:lnSpc>
                <a:spcPct val="150000"/>
              </a:lnSpc>
              <a:buClr>
                <a:srgbClr val="0BB9A6"/>
              </a:buClr>
              <a:buFont typeface="Wingdings" panose="05000000000000000000" pitchFamily="2" charset="2"/>
              <a:buChar char="Ø"/>
            </a:pPr>
            <a:r>
              <a:rPr lang="en-US" b="0" dirty="0">
                <a:latin typeface="Century Gothic" panose="020B0502020202020204" pitchFamily="34" charset="0"/>
              </a:rPr>
              <a:t>Don’t add burdensome tribal processes that create delays:</a:t>
            </a:r>
          </a:p>
          <a:p>
            <a:pPr lvl="2">
              <a:lnSpc>
                <a:spcPct val="150000"/>
              </a:lnSpc>
              <a:buClr>
                <a:srgbClr val="86281A"/>
              </a:buClr>
              <a:buFont typeface="Courier New" panose="02070309020205020404" pitchFamily="49" charset="0"/>
              <a:buChar char="o"/>
            </a:pPr>
            <a:r>
              <a:rPr lang="en-US" sz="2400" dirty="0">
                <a:latin typeface="Century Gothic" panose="020B0502020202020204" pitchFamily="34" charset="0"/>
              </a:rPr>
              <a:t>EX:  Provision which requires Lessee to obtain Tribal approval of assignments and subleases.</a:t>
            </a:r>
          </a:p>
          <a:p>
            <a:pPr lvl="2">
              <a:lnSpc>
                <a:spcPct val="150000"/>
              </a:lnSpc>
              <a:buClr>
                <a:srgbClr val="86281A"/>
              </a:buClr>
              <a:buFont typeface="Courier New" panose="02070309020205020404" pitchFamily="49" charset="0"/>
              <a:buChar char="o"/>
            </a:pPr>
            <a:r>
              <a:rPr lang="en-US" sz="2400" dirty="0">
                <a:latin typeface="Century Gothic" panose="020B0502020202020204" pitchFamily="34" charset="0"/>
              </a:rPr>
              <a:t>EX:  Tribal site approval process</a:t>
            </a:r>
          </a:p>
          <a:p>
            <a:pPr lvl="2">
              <a:lnSpc>
                <a:spcPct val="150000"/>
              </a:lnSpc>
              <a:buClr>
                <a:srgbClr val="86281A"/>
              </a:buClr>
              <a:buFont typeface="Courier New" panose="02070309020205020404" pitchFamily="49" charset="0"/>
              <a:buChar char="o"/>
            </a:pPr>
            <a:r>
              <a:rPr lang="en-US" sz="2400" dirty="0">
                <a:latin typeface="Century Gothic" panose="020B0502020202020204" pitchFamily="34" charset="0"/>
              </a:rPr>
              <a:t>EX: Allow leasing officer to make corrective amendments</a:t>
            </a:r>
            <a:endParaRPr lang="en-US" sz="2400" b="0" dirty="0">
              <a:latin typeface="Century Gothic" panose="020B0502020202020204" pitchFamily="34" charset="0"/>
            </a:endParaRPr>
          </a:p>
          <a:p>
            <a:pPr marL="0" indent="0">
              <a:buNone/>
            </a:pPr>
            <a:endParaRPr lang="en-US" b="0" dirty="0">
              <a:solidFill>
                <a:schemeClr val="bg1"/>
              </a:solidFill>
            </a:endParaRPr>
          </a:p>
        </p:txBody>
      </p:sp>
    </p:spTree>
    <p:extLst>
      <p:ext uri="{BB962C8B-B14F-4D97-AF65-F5344CB8AC3E}">
        <p14:creationId xmlns:p14="http://schemas.microsoft.com/office/powerpoint/2010/main" val="6999930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71025-A0AD-1251-7305-3430DB57D5E9}"/>
              </a:ext>
            </a:extLst>
          </p:cNvPr>
          <p:cNvSpPr>
            <a:spLocks noGrp="1"/>
          </p:cNvSpPr>
          <p:nvPr>
            <p:ph type="title" idx="4294967295"/>
          </p:nvPr>
        </p:nvSpPr>
        <p:spPr>
          <a:xfrm>
            <a:off x="838200" y="279743"/>
            <a:ext cx="8963025" cy="685800"/>
          </a:xfrm>
        </p:spPr>
        <p:txBody>
          <a:bodyPr>
            <a:normAutofit fontScale="90000"/>
          </a:bodyPr>
          <a:lstStyle/>
          <a:p>
            <a:r>
              <a:rPr lang="en-US" dirty="0"/>
              <a:t>	</a:t>
            </a:r>
            <a:r>
              <a:rPr lang="en-US" b="0" dirty="0">
                <a:solidFill>
                  <a:schemeClr val="bg1"/>
                </a:solidFill>
                <a:latin typeface="Montserrat" panose="00000500000000000000" pitchFamily="2" charset="0"/>
              </a:rPr>
              <a:t>HEARTH – BEST PRACTICES</a:t>
            </a:r>
            <a:endParaRPr lang="en-US" dirty="0"/>
          </a:p>
        </p:txBody>
      </p:sp>
      <p:sp>
        <p:nvSpPr>
          <p:cNvPr id="3" name="Content Placeholder 2">
            <a:extLst>
              <a:ext uri="{FF2B5EF4-FFF2-40B4-BE49-F238E27FC236}">
                <a16:creationId xmlns:a16="http://schemas.microsoft.com/office/drawing/2014/main" id="{A6485241-6F16-D53B-776D-AC8282AFD412}"/>
              </a:ext>
            </a:extLst>
          </p:cNvPr>
          <p:cNvSpPr>
            <a:spLocks noGrp="1"/>
          </p:cNvSpPr>
          <p:nvPr>
            <p:ph idx="4294967295"/>
          </p:nvPr>
        </p:nvSpPr>
        <p:spPr>
          <a:xfrm>
            <a:off x="838200" y="1438275"/>
            <a:ext cx="10515600" cy="4741863"/>
          </a:xfrm>
        </p:spPr>
        <p:txBody>
          <a:bodyPr/>
          <a:lstStyle/>
          <a:p>
            <a:pPr marL="0" indent="0">
              <a:buNone/>
            </a:pPr>
            <a:r>
              <a:rPr lang="en-US" b="0" dirty="0">
                <a:latin typeface="Century Gothic" panose="020B0502020202020204" pitchFamily="34" charset="0"/>
              </a:rPr>
              <a:t>Pueblo of Isleta - working committee made up of Native CDFI and Tribal Office to implement HEARTH</a:t>
            </a:r>
          </a:p>
          <a:p>
            <a:endParaRPr lang="en-US" dirty="0"/>
          </a:p>
        </p:txBody>
      </p:sp>
      <p:graphicFrame>
        <p:nvGraphicFramePr>
          <p:cNvPr id="7" name="Table 6">
            <a:extLst>
              <a:ext uri="{FF2B5EF4-FFF2-40B4-BE49-F238E27FC236}">
                <a16:creationId xmlns:a16="http://schemas.microsoft.com/office/drawing/2014/main" id="{49DD9A09-B769-AE0D-AF75-C8864DD7A6EF}"/>
              </a:ext>
            </a:extLst>
          </p:cNvPr>
          <p:cNvGraphicFramePr>
            <a:graphicFrameLocks noGrp="1"/>
          </p:cNvGraphicFramePr>
          <p:nvPr>
            <p:extLst>
              <p:ext uri="{D42A27DB-BD31-4B8C-83A1-F6EECF244321}">
                <p14:modId xmlns:p14="http://schemas.microsoft.com/office/powerpoint/2010/main" val="3232376599"/>
              </p:ext>
            </p:extLst>
          </p:nvPr>
        </p:nvGraphicFramePr>
        <p:xfrm>
          <a:off x="475488" y="2383028"/>
          <a:ext cx="10878312" cy="4269842"/>
        </p:xfrm>
        <a:graphic>
          <a:graphicData uri="http://schemas.openxmlformats.org/drawingml/2006/table">
            <a:tbl>
              <a:tblPr firstRow="1" bandRow="1">
                <a:tableStyleId>{5C22544A-7EE6-4342-B048-85BDC9FD1C3A}</a:tableStyleId>
              </a:tblPr>
              <a:tblGrid>
                <a:gridCol w="3626104">
                  <a:extLst>
                    <a:ext uri="{9D8B030D-6E8A-4147-A177-3AD203B41FA5}">
                      <a16:colId xmlns:a16="http://schemas.microsoft.com/office/drawing/2014/main" val="1011053380"/>
                    </a:ext>
                  </a:extLst>
                </a:gridCol>
                <a:gridCol w="3626104">
                  <a:extLst>
                    <a:ext uri="{9D8B030D-6E8A-4147-A177-3AD203B41FA5}">
                      <a16:colId xmlns:a16="http://schemas.microsoft.com/office/drawing/2014/main" val="43366311"/>
                    </a:ext>
                  </a:extLst>
                </a:gridCol>
                <a:gridCol w="3626104">
                  <a:extLst>
                    <a:ext uri="{9D8B030D-6E8A-4147-A177-3AD203B41FA5}">
                      <a16:colId xmlns:a16="http://schemas.microsoft.com/office/drawing/2014/main" val="3767771762"/>
                    </a:ext>
                  </a:extLst>
                </a:gridCol>
              </a:tblGrid>
              <a:tr h="763321">
                <a:tc>
                  <a:txBody>
                    <a:bodyPr/>
                    <a:lstStyle/>
                    <a:p>
                      <a:r>
                        <a:rPr lang="en-US" dirty="0"/>
                        <a:t>Native CDFI &amp; Tribal Surveying Office</a:t>
                      </a:r>
                    </a:p>
                  </a:txBody>
                  <a:tcPr/>
                </a:tc>
                <a:tc>
                  <a:txBody>
                    <a:bodyPr/>
                    <a:lstStyle/>
                    <a:p>
                      <a:r>
                        <a:rPr lang="en-US" dirty="0"/>
                        <a:t>Native CDFI</a:t>
                      </a:r>
                    </a:p>
                  </a:txBody>
                  <a:tcPr/>
                </a:tc>
                <a:tc>
                  <a:txBody>
                    <a:bodyPr/>
                    <a:lstStyle/>
                    <a:p>
                      <a:r>
                        <a:rPr lang="en-US" dirty="0"/>
                        <a:t>Tribal Surveying Office</a:t>
                      </a:r>
                    </a:p>
                  </a:txBody>
                  <a:tcPr/>
                </a:tc>
                <a:extLst>
                  <a:ext uri="{0D108BD9-81ED-4DB2-BD59-A6C34878D82A}">
                    <a16:rowId xmlns:a16="http://schemas.microsoft.com/office/drawing/2014/main" val="1080148890"/>
                  </a:ext>
                </a:extLst>
              </a:tr>
              <a:tr h="763321">
                <a:tc>
                  <a:txBody>
                    <a:bodyPr/>
                    <a:lstStyle/>
                    <a:p>
                      <a:r>
                        <a:rPr lang="en-US" dirty="0"/>
                        <a:t>Created HEARTH residential lease &amp; checklist</a:t>
                      </a:r>
                    </a:p>
                  </a:txBody>
                  <a:tcPr/>
                </a:tc>
                <a:tc>
                  <a:txBody>
                    <a:bodyPr/>
                    <a:lstStyle/>
                    <a:p>
                      <a:r>
                        <a:rPr lang="en-US" dirty="0"/>
                        <a:t>Prepares lease, assists tribal member w tribal site development process </a:t>
                      </a:r>
                    </a:p>
                  </a:txBody>
                  <a:tcPr/>
                </a:tc>
                <a:tc>
                  <a:txBody>
                    <a:bodyPr/>
                    <a:lstStyle/>
                    <a:p>
                      <a:r>
                        <a:rPr lang="en-US" dirty="0"/>
                        <a:t>Prepares survey</a:t>
                      </a:r>
                    </a:p>
                  </a:txBody>
                  <a:tcPr/>
                </a:tc>
                <a:extLst>
                  <a:ext uri="{0D108BD9-81ED-4DB2-BD59-A6C34878D82A}">
                    <a16:rowId xmlns:a16="http://schemas.microsoft.com/office/drawing/2014/main" val="3084186"/>
                  </a:ext>
                </a:extLst>
              </a:tr>
              <a:tr h="763321">
                <a:tc>
                  <a:txBody>
                    <a:bodyPr/>
                    <a:lstStyle/>
                    <a:p>
                      <a:r>
                        <a:rPr lang="en-US" dirty="0"/>
                        <a:t>Created process for lease approval, recording at tribal level, &amp; submittal to BIA</a:t>
                      </a:r>
                    </a:p>
                  </a:txBody>
                  <a:tcPr/>
                </a:tc>
                <a:tc>
                  <a:txBody>
                    <a:bodyPr/>
                    <a:lstStyle/>
                    <a:p>
                      <a:r>
                        <a:rPr lang="en-US" dirty="0"/>
                        <a:t>Prepares ER</a:t>
                      </a:r>
                    </a:p>
                  </a:txBody>
                  <a:tcPr/>
                </a:tc>
                <a:tc>
                  <a:txBody>
                    <a:bodyPr/>
                    <a:lstStyle/>
                    <a:p>
                      <a:r>
                        <a:rPr lang="en-US" dirty="0"/>
                        <a:t>Takes lease to Tribal Council for approval, records at Surveying Office, to BIA for recording</a:t>
                      </a:r>
                    </a:p>
                  </a:txBody>
                  <a:tcPr/>
                </a:tc>
                <a:extLst>
                  <a:ext uri="{0D108BD9-81ED-4DB2-BD59-A6C34878D82A}">
                    <a16:rowId xmlns:a16="http://schemas.microsoft.com/office/drawing/2014/main" val="993806847"/>
                  </a:ext>
                </a:extLst>
              </a:tr>
              <a:tr h="763321">
                <a:tc>
                  <a:txBody>
                    <a:bodyPr/>
                    <a:lstStyle/>
                    <a:p>
                      <a:r>
                        <a:rPr lang="en-US" dirty="0"/>
                        <a:t>Coordinates leasing &amp; mortgaging process</a:t>
                      </a:r>
                    </a:p>
                  </a:txBody>
                  <a:tcPr/>
                </a:tc>
                <a:tc>
                  <a:txBody>
                    <a:bodyPr/>
                    <a:lstStyle/>
                    <a:p>
                      <a:r>
                        <a:rPr lang="en-US" dirty="0"/>
                        <a:t>Requests TSR</a:t>
                      </a:r>
                    </a:p>
                  </a:txBody>
                  <a:tcPr/>
                </a:tc>
                <a:tc>
                  <a:txBody>
                    <a:bodyPr/>
                    <a:lstStyle/>
                    <a:p>
                      <a:endParaRPr lang="en-US" dirty="0"/>
                    </a:p>
                  </a:txBody>
                  <a:tcPr/>
                </a:tc>
                <a:extLst>
                  <a:ext uri="{0D108BD9-81ED-4DB2-BD59-A6C34878D82A}">
                    <a16:rowId xmlns:a16="http://schemas.microsoft.com/office/drawing/2014/main" val="718514748"/>
                  </a:ext>
                </a:extLst>
              </a:tr>
              <a:tr h="763321">
                <a:tc>
                  <a:txBody>
                    <a:bodyPr/>
                    <a:lstStyle/>
                    <a:p>
                      <a:r>
                        <a:rPr lang="en-US" dirty="0"/>
                        <a:t>Meets informally to address unique situations</a:t>
                      </a:r>
                    </a:p>
                  </a:txBody>
                  <a:tcPr/>
                </a:tc>
                <a:tc>
                  <a:txBody>
                    <a:bodyPr/>
                    <a:lstStyle/>
                    <a:p>
                      <a:r>
                        <a:rPr lang="en-US" dirty="0"/>
                        <a:t>Closes on loan, submits to Tribal Surveying for recording at Tribe and BIA</a:t>
                      </a:r>
                    </a:p>
                  </a:txBody>
                  <a:tcPr/>
                </a:tc>
                <a:tc>
                  <a:txBody>
                    <a:bodyPr/>
                    <a:lstStyle/>
                    <a:p>
                      <a:r>
                        <a:rPr lang="en-US" dirty="0"/>
                        <a:t>Records mortgage &amp; submits to BIA for recording.</a:t>
                      </a:r>
                    </a:p>
                  </a:txBody>
                  <a:tcPr/>
                </a:tc>
                <a:extLst>
                  <a:ext uri="{0D108BD9-81ED-4DB2-BD59-A6C34878D82A}">
                    <a16:rowId xmlns:a16="http://schemas.microsoft.com/office/drawing/2014/main" val="4046665963"/>
                  </a:ext>
                </a:extLst>
              </a:tr>
            </a:tbl>
          </a:graphicData>
        </a:graphic>
      </p:graphicFrame>
    </p:spTree>
    <p:extLst>
      <p:ext uri="{BB962C8B-B14F-4D97-AF65-F5344CB8AC3E}">
        <p14:creationId xmlns:p14="http://schemas.microsoft.com/office/powerpoint/2010/main" val="42500900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E1061-C167-424A-141D-54E538334972}"/>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57BD233B-105D-D6AF-FBC1-3C28EE38B806}"/>
              </a:ext>
            </a:extLst>
          </p:cNvPr>
          <p:cNvSpPr>
            <a:spLocks noGrp="1"/>
          </p:cNvSpPr>
          <p:nvPr>
            <p:ph type="title" idx="4294967295"/>
          </p:nvPr>
        </p:nvSpPr>
        <p:spPr>
          <a:xfrm>
            <a:off x="838200" y="0"/>
            <a:ext cx="10515600" cy="1325563"/>
          </a:xfrm>
        </p:spPr>
        <p:txBody>
          <a:bodyPr/>
          <a:lstStyle/>
          <a:p>
            <a:pPr algn="ctr"/>
            <a:r>
              <a:rPr lang="en-US" b="0" dirty="0">
                <a:solidFill>
                  <a:schemeClr val="bg1"/>
                </a:solidFill>
                <a:latin typeface="Montserrat" panose="00000500000000000000" pitchFamily="2" charset="0"/>
              </a:rPr>
              <a:t>BIA National Policies</a:t>
            </a:r>
          </a:p>
        </p:txBody>
      </p:sp>
      <p:sp>
        <p:nvSpPr>
          <p:cNvPr id="4" name="Content Placeholder 2">
            <a:extLst>
              <a:ext uri="{FF2B5EF4-FFF2-40B4-BE49-F238E27FC236}">
                <a16:creationId xmlns:a16="http://schemas.microsoft.com/office/drawing/2014/main" id="{ABB42796-851A-477E-F5B7-CEE6A1504B15}"/>
              </a:ext>
            </a:extLst>
          </p:cNvPr>
          <p:cNvSpPr txBox="1">
            <a:spLocks/>
          </p:cNvSpPr>
          <p:nvPr/>
        </p:nvSpPr>
        <p:spPr>
          <a:xfrm>
            <a:off x="838200" y="1804988"/>
            <a:ext cx="10515600" cy="4375815"/>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50000"/>
              </a:lnSpc>
              <a:spcBef>
                <a:spcPts val="0"/>
              </a:spcBef>
              <a:buFont typeface="Arial" panose="020B0604020202020204" pitchFamily="34" charset="0"/>
              <a:buNone/>
            </a:pPr>
            <a:r>
              <a:rPr lang="en-US" sz="2400" b="0" dirty="0">
                <a:latin typeface="Century Gothic" panose="020B0502020202020204" pitchFamily="34" charset="0"/>
                <a:ea typeface="Times New Roman" panose="02020603050405020304" pitchFamily="18" charset="0"/>
              </a:rPr>
              <a:t>Title Status Reports (TSRs):  </a:t>
            </a:r>
          </a:p>
          <a:p>
            <a:pPr marL="0" indent="0" algn="just">
              <a:lnSpc>
                <a:spcPct val="150000"/>
              </a:lnSpc>
              <a:spcBef>
                <a:spcPts val="0"/>
              </a:spcBef>
              <a:buFont typeface="Arial" panose="020B0604020202020204" pitchFamily="34" charset="0"/>
              <a:buNone/>
            </a:pPr>
            <a:endParaRPr lang="en-US" sz="2400" b="0" dirty="0">
              <a:latin typeface="Century Gothic" panose="020B0502020202020204" pitchFamily="34" charset="0"/>
              <a:ea typeface="Calibri" panose="020F0502020204030204" pitchFamily="34" charset="0"/>
            </a:endParaRPr>
          </a:p>
          <a:p>
            <a:pPr algn="just">
              <a:spcBef>
                <a:spcPts val="0"/>
              </a:spcBef>
              <a:buClr>
                <a:schemeClr val="accent2">
                  <a:lumMod val="75000"/>
                </a:schemeClr>
              </a:buClr>
              <a:buFont typeface="Wingdings" panose="05000000000000000000" pitchFamily="2" charset="2"/>
              <a:buChar char="Ø"/>
            </a:pPr>
            <a:r>
              <a:rPr lang="en-US" sz="2400" b="0" dirty="0">
                <a:latin typeface="Century Gothic" panose="020B0502020202020204" pitchFamily="34" charset="0"/>
                <a:ea typeface="Times New Roman" panose="02020603050405020304" pitchFamily="18" charset="0"/>
              </a:rPr>
              <a:t>A request for a certified TSR has to go to the BIA Agency.  BIA has 15 days to provide a TSR to a lender or tribe requesting one. </a:t>
            </a:r>
          </a:p>
          <a:p>
            <a:pPr algn="just">
              <a:spcBef>
                <a:spcPts val="0"/>
              </a:spcBef>
              <a:buClr>
                <a:schemeClr val="accent2">
                  <a:lumMod val="75000"/>
                </a:schemeClr>
              </a:buClr>
              <a:buFont typeface="Wingdings" panose="05000000000000000000" pitchFamily="2" charset="2"/>
              <a:buChar char="Ø"/>
            </a:pPr>
            <a:endParaRPr lang="en-US" sz="2400" b="0" dirty="0">
              <a:latin typeface="Century Gothic" panose="020B0502020202020204" pitchFamily="34" charset="0"/>
              <a:ea typeface="Calibri" panose="020F0502020204030204" pitchFamily="34" charset="0"/>
            </a:endParaRPr>
          </a:p>
          <a:p>
            <a:pPr algn="just">
              <a:spcBef>
                <a:spcPts val="0"/>
              </a:spcBef>
              <a:buClr>
                <a:schemeClr val="accent2">
                  <a:lumMod val="75000"/>
                </a:schemeClr>
              </a:buClr>
              <a:buFont typeface="Wingdings" panose="05000000000000000000" pitchFamily="2" charset="2"/>
              <a:buChar char="Ø"/>
            </a:pPr>
            <a:r>
              <a:rPr lang="en-US" sz="2400" b="0" dirty="0">
                <a:latin typeface="Century Gothic" panose="020B0502020202020204" pitchFamily="34" charset="0"/>
                <a:ea typeface="Times New Roman" panose="02020603050405020304" pitchFamily="18" charset="0"/>
              </a:rPr>
              <a:t>LTRO can’t email TSRs due to privacy issues.  They can however fax them.  BIA reviewing the use of encrypted documents to be able to email in the future. </a:t>
            </a:r>
            <a:endParaRPr lang="en-US" sz="2400" b="0" dirty="0">
              <a:latin typeface="Century Gothic" panose="020B0502020202020204" pitchFamily="34" charset="0"/>
              <a:ea typeface="Calibri" panose="020F0502020204030204" pitchFamily="34" charset="0"/>
            </a:endParaRPr>
          </a:p>
          <a:p>
            <a:pPr marL="1028700" lvl="1" indent="0" algn="just">
              <a:spcBef>
                <a:spcPts val="0"/>
              </a:spcBef>
              <a:buFont typeface="Arial" panose="020B0604020202020204" pitchFamily="34" charset="0"/>
              <a:buNone/>
            </a:pPr>
            <a:endParaRPr lang="en-US" b="0" dirty="0">
              <a:solidFill>
                <a:schemeClr val="bg1"/>
              </a:solidFill>
              <a:latin typeface="Century Gothic" panose="020B0502020202020204" pitchFamily="34" charset="0"/>
              <a:ea typeface="Calibri" panose="020F0502020204030204" pitchFamily="34" charset="0"/>
            </a:endParaRPr>
          </a:p>
          <a:p>
            <a:endParaRPr lang="en-US" sz="2400" b="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58077724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E2EDD-4323-6338-CF3B-81BB0005269E}"/>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8E4043D0-C5C6-1DE0-B6C0-BD48130F3296}"/>
              </a:ext>
            </a:extLst>
          </p:cNvPr>
          <p:cNvSpPr>
            <a:spLocks noGrp="1"/>
          </p:cNvSpPr>
          <p:nvPr>
            <p:ph type="title" idx="4294967295"/>
          </p:nvPr>
        </p:nvSpPr>
        <p:spPr>
          <a:xfrm>
            <a:off x="838200" y="0"/>
            <a:ext cx="10515600" cy="1325563"/>
          </a:xfrm>
        </p:spPr>
        <p:txBody>
          <a:bodyPr/>
          <a:lstStyle/>
          <a:p>
            <a:pPr algn="ctr"/>
            <a:r>
              <a:rPr lang="en-US" b="0" dirty="0">
                <a:solidFill>
                  <a:schemeClr val="bg1"/>
                </a:solidFill>
                <a:latin typeface="Montserrat" panose="00000500000000000000" pitchFamily="2" charset="0"/>
              </a:rPr>
              <a:t>Cont. BIA National Policies</a:t>
            </a:r>
          </a:p>
        </p:txBody>
      </p:sp>
      <p:grpSp>
        <p:nvGrpSpPr>
          <p:cNvPr id="4" name="Group 3">
            <a:extLst>
              <a:ext uri="{FF2B5EF4-FFF2-40B4-BE49-F238E27FC236}">
                <a16:creationId xmlns:a16="http://schemas.microsoft.com/office/drawing/2014/main" id="{6BCA0526-BFD2-08F3-A389-513E468A5F67}"/>
              </a:ext>
            </a:extLst>
          </p:cNvPr>
          <p:cNvGrpSpPr/>
          <p:nvPr/>
        </p:nvGrpSpPr>
        <p:grpSpPr>
          <a:xfrm>
            <a:off x="838200" y="1525821"/>
            <a:ext cx="10515600" cy="3810022"/>
            <a:chOff x="833628" y="1468671"/>
            <a:chExt cx="10515600" cy="3810022"/>
          </a:xfrm>
        </p:grpSpPr>
        <p:sp>
          <p:nvSpPr>
            <p:cNvPr id="5" name="Content Placeholder 2">
              <a:extLst>
                <a:ext uri="{FF2B5EF4-FFF2-40B4-BE49-F238E27FC236}">
                  <a16:creationId xmlns:a16="http://schemas.microsoft.com/office/drawing/2014/main" id="{1B837E2F-08FF-1E92-1384-D84145BB3D0A}"/>
                </a:ext>
              </a:extLst>
            </p:cNvPr>
            <p:cNvSpPr txBox="1">
              <a:spLocks/>
            </p:cNvSpPr>
            <p:nvPr/>
          </p:nvSpPr>
          <p:spPr>
            <a:xfrm>
              <a:off x="833628" y="2163996"/>
              <a:ext cx="10515600" cy="311469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spcBef>
                  <a:spcPts val="0"/>
                </a:spcBef>
                <a:buFont typeface="Arial" panose="020B0604020202020204" pitchFamily="34" charset="0"/>
                <a:buNone/>
              </a:pPr>
              <a:endParaRPr lang="en-US" b="0" dirty="0">
                <a:latin typeface="Century Gothic" panose="020B0502020202020204" pitchFamily="34" charset="0"/>
                <a:ea typeface="Calibri Light" panose="020F0302020204030204" pitchFamily="34" charset="0"/>
                <a:cs typeface="Calibri Light" panose="020F0302020204030204" pitchFamily="34" charset="0"/>
              </a:endParaRPr>
            </a:p>
            <a:p>
              <a:pPr algn="just">
                <a:spcBef>
                  <a:spcPts val="0"/>
                </a:spcBef>
                <a:buClr>
                  <a:schemeClr val="accent2">
                    <a:lumMod val="75000"/>
                  </a:schemeClr>
                </a:buClr>
                <a:buFont typeface="Wingdings" panose="05000000000000000000" pitchFamily="2" charset="2"/>
                <a:buChar char="Ø"/>
              </a:pPr>
              <a:r>
                <a:rPr lang="en-US" sz="2400" b="0" dirty="0">
                  <a:latin typeface="Century Gothic" panose="020B0502020202020204" pitchFamily="34" charset="0"/>
                  <a:ea typeface="Calibri Light" panose="020F0302020204030204" pitchFamily="34" charset="0"/>
                  <a:cs typeface="Calibri Light" panose="020F0302020204030204" pitchFamily="34" charset="0"/>
                </a:rPr>
                <a:t>BIA approval of mortgage required if the mortgage is on a lease approved by BIA prior to the adoption of a tribe’s leasing law.</a:t>
              </a:r>
            </a:p>
            <a:p>
              <a:pPr marL="1028700" indent="-457200" algn="just">
                <a:spcBef>
                  <a:spcPts val="0"/>
                </a:spcBef>
                <a:buClr>
                  <a:schemeClr val="accent2">
                    <a:lumMod val="75000"/>
                  </a:schemeClr>
                </a:buClr>
                <a:buFont typeface="Wingdings" panose="05000000000000000000" pitchFamily="2" charset="2"/>
                <a:buChar char="Ø"/>
              </a:pPr>
              <a:endParaRPr lang="en-US" sz="2400" b="0" dirty="0">
                <a:latin typeface="Century Gothic" panose="020B0502020202020204" pitchFamily="34" charset="0"/>
                <a:ea typeface="Calibri Light" panose="020F0302020204030204" pitchFamily="34" charset="0"/>
                <a:cs typeface="Calibri Light" panose="020F0302020204030204" pitchFamily="34" charset="0"/>
              </a:endParaRPr>
            </a:p>
            <a:p>
              <a:pPr algn="just">
                <a:spcBef>
                  <a:spcPts val="0"/>
                </a:spcBef>
                <a:buClr>
                  <a:schemeClr val="accent2">
                    <a:lumMod val="75000"/>
                  </a:schemeClr>
                </a:buClr>
                <a:buFont typeface="Wingdings" panose="05000000000000000000" pitchFamily="2" charset="2"/>
                <a:buChar char="Ø"/>
              </a:pPr>
              <a:r>
                <a:rPr lang="en-US" sz="2400" b="0" dirty="0">
                  <a:latin typeface="Century Gothic" panose="020B0502020202020204" pitchFamily="34" charset="0"/>
                  <a:ea typeface="Calibri Light" panose="020F0302020204030204" pitchFamily="34" charset="0"/>
                  <a:cs typeface="Calibri Light" panose="020F0302020204030204" pitchFamily="34" charset="0"/>
                </a:rPr>
                <a:t>Any action on a BIA-approved lease (i.e., amendment, assignment, sublease, mortgage) requires BIA approval, even if the tribe is a HEARTH tribe.  The other option would be to cancel the BIA lease and approve a new lease under HEARTH. </a:t>
              </a:r>
            </a:p>
            <a:p>
              <a:endParaRPr lang="en-US" b="0" dirty="0">
                <a:solidFill>
                  <a:schemeClr val="bg1"/>
                </a:solidFill>
              </a:endParaRPr>
            </a:p>
          </p:txBody>
        </p:sp>
        <p:sp>
          <p:nvSpPr>
            <p:cNvPr id="6" name="Subtitle 3">
              <a:extLst>
                <a:ext uri="{FF2B5EF4-FFF2-40B4-BE49-F238E27FC236}">
                  <a16:creationId xmlns:a16="http://schemas.microsoft.com/office/drawing/2014/main" id="{B5895F5F-D56A-EDAE-3567-75CC74A052D1}"/>
                </a:ext>
              </a:extLst>
            </p:cNvPr>
            <p:cNvSpPr txBox="1">
              <a:spLocks/>
            </p:cNvSpPr>
            <p:nvPr/>
          </p:nvSpPr>
          <p:spPr>
            <a:xfrm>
              <a:off x="1243203" y="1468671"/>
              <a:ext cx="9144000" cy="56851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0" dirty="0">
                  <a:latin typeface="Century Gothic" panose="020B0502020202020204" pitchFamily="34" charset="0"/>
                  <a:ea typeface="Calibri Light" panose="020F0302020204030204" pitchFamily="34" charset="0"/>
                  <a:cs typeface="Calibri Light" panose="020F0302020204030204" pitchFamily="34" charset="0"/>
                </a:rPr>
                <a:t>Leases approved prior to Tribal Leasing Law:  </a:t>
              </a:r>
            </a:p>
            <a:p>
              <a:endParaRPr lang="en-US" b="0" dirty="0">
                <a:solidFill>
                  <a:schemeClr val="bg1"/>
                </a:solidFill>
              </a:endParaRPr>
            </a:p>
          </p:txBody>
        </p:sp>
      </p:grpSp>
    </p:spTree>
    <p:extLst>
      <p:ext uri="{BB962C8B-B14F-4D97-AF65-F5344CB8AC3E}">
        <p14:creationId xmlns:p14="http://schemas.microsoft.com/office/powerpoint/2010/main" val="364716237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96C94-A3C9-76FD-5C6F-C0ED73DFC045}"/>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FCCD0E8E-FB3F-17DB-164D-CC853BEDE7BD}"/>
              </a:ext>
            </a:extLst>
          </p:cNvPr>
          <p:cNvSpPr>
            <a:spLocks noGrp="1"/>
          </p:cNvSpPr>
          <p:nvPr>
            <p:ph type="title" idx="4294967295"/>
          </p:nvPr>
        </p:nvSpPr>
        <p:spPr>
          <a:xfrm>
            <a:off x="838200" y="0"/>
            <a:ext cx="10515600" cy="1325563"/>
          </a:xfrm>
        </p:spPr>
        <p:txBody>
          <a:bodyPr>
            <a:normAutofit/>
          </a:bodyPr>
          <a:lstStyle/>
          <a:p>
            <a:pPr algn="ctr"/>
            <a:r>
              <a:rPr lang="en-US" b="1" dirty="0">
                <a:solidFill>
                  <a:schemeClr val="bg1"/>
                </a:solidFill>
                <a:latin typeface="Palatino Linotype" panose="02040502050505030304" pitchFamily="18" charset="0"/>
              </a:rPr>
              <a:t>Need More Information?</a:t>
            </a:r>
          </a:p>
        </p:txBody>
      </p:sp>
      <p:sp>
        <p:nvSpPr>
          <p:cNvPr id="4" name="Content Placeholder 2">
            <a:extLst>
              <a:ext uri="{FF2B5EF4-FFF2-40B4-BE49-F238E27FC236}">
                <a16:creationId xmlns:a16="http://schemas.microsoft.com/office/drawing/2014/main" id="{33F2A51B-F0BF-06A5-31AA-43D53B2F5419}"/>
              </a:ext>
            </a:extLst>
          </p:cNvPr>
          <p:cNvSpPr txBox="1">
            <a:spLocks/>
          </p:cNvSpPr>
          <p:nvPr/>
        </p:nvSpPr>
        <p:spPr bwMode="auto">
          <a:xfrm>
            <a:off x="2324100" y="1998663"/>
            <a:ext cx="7543800" cy="402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bodyPr>
          <a:lst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marR="0" lvl="0" indent="-90488" algn="l" defTabSz="914400" rtl="0" eaLnBrk="0" fontAlgn="base" latinLnBrk="0" hangingPunct="0">
              <a:lnSpc>
                <a:spcPct val="90000"/>
              </a:lnSpc>
              <a:spcBef>
                <a:spcPts val="1200"/>
              </a:spcBef>
              <a:spcAft>
                <a:spcPts val="200"/>
              </a:spcAft>
              <a:buClr>
                <a:srgbClr val="E48312"/>
              </a:buClr>
              <a:buSzPct val="100000"/>
              <a:buFont typeface="Calibri" panose="020F0502020204030204" pitchFamily="34" charset="0"/>
              <a:buChar char=" "/>
              <a:tabLst/>
              <a:defRPr/>
            </a:pPr>
            <a:r>
              <a:rPr kumimoji="0" lang="en-US" sz="3200" b="0" i="0" strike="noStrike" kern="1200" cap="none" spc="0" normalizeH="0" baseline="0" noProof="0" dirty="0">
                <a:ln>
                  <a:noFill/>
                </a:ln>
                <a:solidFill>
                  <a:schemeClr val="tx1"/>
                </a:solidFill>
                <a:effectLst/>
                <a:uLnTx/>
                <a:uFillTx/>
                <a:latin typeface="Calibri" panose="020F0502020204030204"/>
                <a:ea typeface="+mn-ea"/>
                <a:cs typeface="+mn-cs"/>
              </a:rPr>
              <a:t>HEARTH and BIA approved leasing codes can be found at:</a:t>
            </a:r>
          </a:p>
          <a:p>
            <a:pPr marL="90488" marR="0" lvl="0" indent="-90488" algn="l" defTabSz="914400" rtl="0" eaLnBrk="0" fontAlgn="base" latinLnBrk="0" hangingPunct="0">
              <a:lnSpc>
                <a:spcPct val="90000"/>
              </a:lnSpc>
              <a:spcBef>
                <a:spcPts val="1200"/>
              </a:spcBef>
              <a:spcAft>
                <a:spcPts val="200"/>
              </a:spcAft>
              <a:buClr>
                <a:srgbClr val="E48312"/>
              </a:buClr>
              <a:buSzPct val="100000"/>
              <a:buFont typeface="Calibri" panose="020F0502020204030204" pitchFamily="34" charset="0"/>
              <a:buChar char=" "/>
              <a:tabLst/>
              <a:defRPr/>
            </a:pPr>
            <a:endParaRPr kumimoji="0" lang="en-US" sz="1000" b="0" i="0" strike="noStrike" kern="1200" cap="none" spc="0" normalizeH="0" baseline="0" noProof="0" dirty="0">
              <a:ln>
                <a:noFill/>
              </a:ln>
              <a:solidFill>
                <a:schemeClr val="bg1"/>
              </a:solidFill>
              <a:effectLst/>
              <a:uLnTx/>
              <a:uFillTx/>
              <a:latin typeface="Calibri" panose="020F0502020204030204"/>
              <a:ea typeface="+mn-ea"/>
              <a:cs typeface="+mn-cs"/>
            </a:endParaRPr>
          </a:p>
          <a:p>
            <a:pPr marR="0" lvl="1" algn="l" defTabSz="914400" rtl="0" eaLnBrk="0" fontAlgn="base" latinLnBrk="0" hangingPunct="0">
              <a:lnSpc>
                <a:spcPct val="90000"/>
              </a:lnSpc>
              <a:spcBef>
                <a:spcPts val="200"/>
              </a:spcBef>
              <a:spcAft>
                <a:spcPts val="400"/>
              </a:spcAft>
              <a:buClr>
                <a:schemeClr val="accent2">
                  <a:lumMod val="75000"/>
                </a:schemeClr>
              </a:buClr>
              <a:buSzTx/>
              <a:buFont typeface="Wingdings" panose="05000000000000000000" pitchFamily="2" charset="2"/>
              <a:buChar char="Ø"/>
              <a:tabLst/>
              <a:defRPr/>
            </a:pPr>
            <a:r>
              <a:rPr kumimoji="0" lang="en-US" sz="3200" b="0" i="0" u="none" strike="noStrike" kern="1200" cap="none" spc="0" normalizeH="0" baseline="0" noProof="0" dirty="0">
                <a:ln>
                  <a:noFill/>
                </a:ln>
                <a:solidFill>
                  <a:schemeClr val="accent1">
                    <a:lumMod val="60000"/>
                    <a:lumOff val="40000"/>
                  </a:scheme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https://www.bia.gov/service/hearth-leasing</a:t>
            </a:r>
            <a:endParaRPr kumimoji="0" lang="en-US" sz="3200" b="0" i="0" u="none" strike="noStrike" kern="1200" cap="none" spc="0" normalizeH="0" baseline="0" noProof="0" dirty="0">
              <a:ln>
                <a:noFill/>
              </a:ln>
              <a:solidFill>
                <a:schemeClr val="accent1">
                  <a:lumMod val="60000"/>
                  <a:lumOff val="40000"/>
                </a:schemeClr>
              </a:solidFill>
              <a:effectLst/>
              <a:uLnTx/>
              <a:uFillTx/>
              <a:latin typeface="Calibri" panose="020F0502020204030204"/>
              <a:ea typeface="+mn-ea"/>
              <a:cs typeface="+mn-cs"/>
            </a:endParaRPr>
          </a:p>
          <a:p>
            <a:pPr marL="90488" marR="0" lvl="0" indent="-90488" algn="l" defTabSz="914400" rtl="0" eaLnBrk="0" fontAlgn="base" latinLnBrk="0" hangingPunct="0">
              <a:lnSpc>
                <a:spcPct val="90000"/>
              </a:lnSpc>
              <a:spcBef>
                <a:spcPts val="1200"/>
              </a:spcBef>
              <a:spcAft>
                <a:spcPts val="200"/>
              </a:spcAft>
              <a:buClr>
                <a:srgbClr val="E48312"/>
              </a:buClr>
              <a:buSzPct val="100000"/>
              <a:buFont typeface="Calibri" panose="020F0502020204030204" pitchFamily="34" charset="0"/>
              <a:buChar char=" "/>
              <a:tabLst/>
              <a:defRPr/>
            </a:pPr>
            <a:endParaRPr kumimoji="0" lang="en-US" sz="20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905059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0B4B4-3AA8-A817-3733-5B033B7DBBFD}"/>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746AEF0F-003D-35C0-D64A-0525CC877D4A}"/>
              </a:ext>
            </a:extLst>
          </p:cNvPr>
          <p:cNvSpPr>
            <a:spLocks noGrp="1"/>
          </p:cNvSpPr>
          <p:nvPr>
            <p:ph type="title" idx="4294967295"/>
          </p:nvPr>
        </p:nvSpPr>
        <p:spPr>
          <a:xfrm>
            <a:off x="0" y="-78976"/>
            <a:ext cx="12192000" cy="1604963"/>
          </a:xfrm>
        </p:spPr>
        <p:txBody>
          <a:bodyPr>
            <a:noAutofit/>
          </a:bodyPr>
          <a:lstStyle/>
          <a:p>
            <a:pPr algn="ctr"/>
            <a:r>
              <a:rPr lang="en-US" sz="2800" b="1" dirty="0">
                <a:solidFill>
                  <a:schemeClr val="bg1"/>
                </a:solidFill>
                <a:latin typeface="Montserrat" panose="00000500000000000000" pitchFamily="2" charset="0"/>
              </a:rPr>
              <a:t>STATEMENT OF GOVERNOR EDWARD PAUL TORRES,</a:t>
            </a:r>
            <a:br>
              <a:rPr lang="en-US" sz="2800" b="1" dirty="0">
                <a:solidFill>
                  <a:schemeClr val="bg1"/>
                </a:solidFill>
                <a:latin typeface="Montserrat" panose="00000500000000000000" pitchFamily="2" charset="0"/>
              </a:rPr>
            </a:br>
            <a:r>
              <a:rPr lang="en-US" sz="2800" b="1" dirty="0">
                <a:solidFill>
                  <a:schemeClr val="bg1"/>
                </a:solidFill>
                <a:latin typeface="Montserrat" panose="00000500000000000000" pitchFamily="2" charset="0"/>
              </a:rPr>
              <a:t>PUEBLO OF ISLETA</a:t>
            </a:r>
            <a:br>
              <a:rPr lang="en-US" sz="2800" b="1" dirty="0">
                <a:solidFill>
                  <a:schemeClr val="bg1"/>
                </a:solidFill>
                <a:latin typeface="Montserrat" panose="00000500000000000000" pitchFamily="2" charset="0"/>
              </a:rPr>
            </a:br>
            <a:r>
              <a:rPr lang="en-US" sz="2800" b="1" dirty="0">
                <a:solidFill>
                  <a:schemeClr val="bg1"/>
                </a:solidFill>
                <a:latin typeface="Montserrat" panose="00000500000000000000" pitchFamily="2" charset="0"/>
              </a:rPr>
              <a:t>HEARTH Congressional Hearings</a:t>
            </a:r>
          </a:p>
        </p:txBody>
      </p:sp>
      <p:grpSp>
        <p:nvGrpSpPr>
          <p:cNvPr id="4" name="Group 3">
            <a:extLst>
              <a:ext uri="{FF2B5EF4-FFF2-40B4-BE49-F238E27FC236}">
                <a16:creationId xmlns:a16="http://schemas.microsoft.com/office/drawing/2014/main" id="{602F07B1-D023-C954-D410-573F0DB30057}"/>
              </a:ext>
            </a:extLst>
          </p:cNvPr>
          <p:cNvGrpSpPr/>
          <p:nvPr/>
        </p:nvGrpSpPr>
        <p:grpSpPr>
          <a:xfrm>
            <a:off x="533400" y="1952624"/>
            <a:ext cx="11125200" cy="4037401"/>
            <a:chOff x="1138999" y="2290155"/>
            <a:chExt cx="9173390" cy="3254512"/>
          </a:xfrm>
        </p:grpSpPr>
        <p:pic>
          <p:nvPicPr>
            <p:cNvPr id="5" name="Content Placeholder 6">
              <a:extLst>
                <a:ext uri="{FF2B5EF4-FFF2-40B4-BE49-F238E27FC236}">
                  <a16:creationId xmlns:a16="http://schemas.microsoft.com/office/drawing/2014/main" id="{C2932CE0-3E69-4D46-C097-05A090E408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8999" y="2290155"/>
              <a:ext cx="4247804" cy="2971392"/>
            </a:xfrm>
            <a:prstGeom prst="roundRect">
              <a:avLst>
                <a:gd name="adj" fmla="val 0"/>
              </a:avLst>
            </a:prstGeom>
            <a:solidFill>
              <a:srgbClr val="FFFFFF">
                <a:shade val="85000"/>
              </a:srgbClr>
            </a:solidFill>
            <a:ln>
              <a:noFill/>
            </a:ln>
            <a:effectLst>
              <a:glow rad="139700">
                <a:schemeClr val="accent2">
                  <a:satMod val="175000"/>
                  <a:alpha val="40000"/>
                </a:schemeClr>
              </a:glow>
            </a:effectLst>
          </p:spPr>
        </p:pic>
        <p:sp>
          <p:nvSpPr>
            <p:cNvPr id="6" name="Content Placeholder 2">
              <a:extLst>
                <a:ext uri="{FF2B5EF4-FFF2-40B4-BE49-F238E27FC236}">
                  <a16:creationId xmlns:a16="http://schemas.microsoft.com/office/drawing/2014/main" id="{12012933-EA50-F968-D1A2-836DBB46676F}"/>
                </a:ext>
              </a:extLst>
            </p:cNvPr>
            <p:cNvSpPr txBox="1">
              <a:spLocks/>
            </p:cNvSpPr>
            <p:nvPr/>
          </p:nvSpPr>
          <p:spPr>
            <a:xfrm>
              <a:off x="6166685" y="2989822"/>
              <a:ext cx="4145704" cy="25548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Font typeface="Arial" panose="020B0604020202020204" pitchFamily="34" charset="0"/>
                <a:buNone/>
              </a:pPr>
              <a:endParaRPr lang="en-US" dirty="0">
                <a:latin typeface="Century Gothic" panose="020B0502020202020204" pitchFamily="34" charset="0"/>
              </a:endParaRPr>
            </a:p>
          </p:txBody>
        </p:sp>
      </p:grpSp>
      <p:sp>
        <p:nvSpPr>
          <p:cNvPr id="3" name="TextBox 2">
            <a:extLst>
              <a:ext uri="{FF2B5EF4-FFF2-40B4-BE49-F238E27FC236}">
                <a16:creationId xmlns:a16="http://schemas.microsoft.com/office/drawing/2014/main" id="{A0A645D2-CBA6-6BBE-9CAD-A1D2C75F0F13}"/>
              </a:ext>
            </a:extLst>
          </p:cNvPr>
          <p:cNvSpPr txBox="1"/>
          <p:nvPr/>
        </p:nvSpPr>
        <p:spPr>
          <a:xfrm>
            <a:off x="6692732" y="2456884"/>
            <a:ext cx="4903955" cy="2677656"/>
          </a:xfrm>
          <a:prstGeom prst="rect">
            <a:avLst/>
          </a:prstGeom>
          <a:noFill/>
        </p:spPr>
        <p:txBody>
          <a:bodyPr wrap="square" rtlCol="0">
            <a:spAutoFit/>
          </a:bodyPr>
          <a:lstStyle/>
          <a:p>
            <a:r>
              <a:rPr lang="en-US" sz="2800" dirty="0">
                <a:latin typeface="Century Gothic" panose="020B0502020202020204" pitchFamily="34" charset="0"/>
              </a:rPr>
              <a:t>HEARTH recognizes the sovereign right of tribes to enact their own residential and business laws. We know best what should occur on our lands.</a:t>
            </a:r>
          </a:p>
        </p:txBody>
      </p:sp>
    </p:spTree>
    <p:extLst>
      <p:ext uri="{BB962C8B-B14F-4D97-AF65-F5344CB8AC3E}">
        <p14:creationId xmlns:p14="http://schemas.microsoft.com/office/powerpoint/2010/main" val="374373668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BDFE4A-5301-6C51-B404-02CDA958070B}"/>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1AC1C154-FC07-C656-8301-0B921FC04A41}"/>
              </a:ext>
            </a:extLst>
          </p:cNvPr>
          <p:cNvSpPr>
            <a:spLocks noGrp="1"/>
          </p:cNvSpPr>
          <p:nvPr>
            <p:ph type="title" idx="4294967295"/>
          </p:nvPr>
        </p:nvSpPr>
        <p:spPr>
          <a:xfrm>
            <a:off x="0" y="0"/>
            <a:ext cx="12192000" cy="1325563"/>
          </a:xfrm>
        </p:spPr>
        <p:txBody>
          <a:bodyPr>
            <a:normAutofit/>
          </a:bodyPr>
          <a:lstStyle/>
          <a:p>
            <a:pPr algn="ctr"/>
            <a:r>
              <a:rPr lang="en-US" sz="3600" b="0" dirty="0">
                <a:solidFill>
                  <a:schemeClr val="bg1"/>
                </a:solidFill>
                <a:latin typeface="Montserrat" panose="00000500000000000000" pitchFamily="2" charset="0"/>
              </a:rPr>
              <a:t>Does My Tribe Have to Record Land Transactions?</a:t>
            </a:r>
          </a:p>
        </p:txBody>
      </p:sp>
      <p:sp>
        <p:nvSpPr>
          <p:cNvPr id="3" name="Content Placeholder 7">
            <a:extLst>
              <a:ext uri="{FF2B5EF4-FFF2-40B4-BE49-F238E27FC236}">
                <a16:creationId xmlns:a16="http://schemas.microsoft.com/office/drawing/2014/main" id="{E7A16680-99A0-FB9D-B7B8-492CF7274564}"/>
              </a:ext>
            </a:extLst>
          </p:cNvPr>
          <p:cNvSpPr txBox="1">
            <a:spLocks/>
          </p:cNvSpPr>
          <p:nvPr/>
        </p:nvSpPr>
        <p:spPr>
          <a:xfrm>
            <a:off x="1360932" y="1934494"/>
            <a:ext cx="9470136" cy="37499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2">
                  <a:lumMod val="75000"/>
                </a:schemeClr>
              </a:buClr>
              <a:buFont typeface="Wingdings" panose="05000000000000000000" pitchFamily="2" charset="2"/>
              <a:buChar char="Ø"/>
            </a:pPr>
            <a:r>
              <a:rPr lang="en-US" b="0" dirty="0">
                <a:latin typeface="Century Gothic" panose="020B0502020202020204" pitchFamily="34" charset="0"/>
              </a:rPr>
              <a:t>No</a:t>
            </a:r>
          </a:p>
          <a:p>
            <a:pPr>
              <a:buClr>
                <a:schemeClr val="accent2">
                  <a:lumMod val="75000"/>
                </a:schemeClr>
              </a:buClr>
              <a:buFont typeface="Wingdings" panose="05000000000000000000" pitchFamily="2" charset="2"/>
              <a:buChar char="Ø"/>
            </a:pPr>
            <a:r>
              <a:rPr lang="en-US" b="0" dirty="0">
                <a:latin typeface="Century Gothic" panose="020B0502020202020204" pitchFamily="34" charset="0"/>
              </a:rPr>
              <a:t>But you should</a:t>
            </a:r>
          </a:p>
          <a:p>
            <a:pPr>
              <a:buClr>
                <a:schemeClr val="accent2">
                  <a:lumMod val="75000"/>
                </a:schemeClr>
              </a:buClr>
              <a:buFont typeface="Wingdings" panose="05000000000000000000" pitchFamily="2" charset="2"/>
              <a:buChar char="Ø"/>
            </a:pPr>
            <a:r>
              <a:rPr lang="en-US" b="0" dirty="0">
                <a:latin typeface="Century Gothic" panose="020B0502020202020204" pitchFamily="34" charset="0"/>
              </a:rPr>
              <a:t>Why should tribes record their land transactions if BIA is recording them?</a:t>
            </a:r>
          </a:p>
          <a:p>
            <a:pPr lvl="1">
              <a:buClr>
                <a:srgbClr val="86281A"/>
              </a:buClr>
            </a:pPr>
            <a:r>
              <a:rPr lang="en-US" b="0" dirty="0">
                <a:latin typeface="Century Gothic" panose="020B0502020202020204" pitchFamily="34" charset="0"/>
              </a:rPr>
              <a:t>Efficiency</a:t>
            </a:r>
          </a:p>
          <a:p>
            <a:pPr lvl="1">
              <a:buClr>
                <a:srgbClr val="86281A"/>
              </a:buClr>
            </a:pPr>
            <a:r>
              <a:rPr lang="en-US" b="0" dirty="0">
                <a:latin typeface="Century Gothic" panose="020B0502020202020204" pitchFamily="34" charset="0"/>
              </a:rPr>
              <a:t>Internal records</a:t>
            </a:r>
          </a:p>
          <a:p>
            <a:pPr lvl="1">
              <a:buClr>
                <a:srgbClr val="86281A"/>
              </a:buClr>
            </a:pPr>
            <a:r>
              <a:rPr lang="en-US" b="0" dirty="0">
                <a:latin typeface="Century Gothic" panose="020B0502020202020204" pitchFamily="34" charset="0"/>
              </a:rPr>
              <a:t>Lender might not have sent a satisfaction of mortgage to BIA for recording</a:t>
            </a:r>
          </a:p>
          <a:p>
            <a:pPr marL="0" indent="0">
              <a:buFont typeface="Arial" panose="020B0604020202020204" pitchFamily="34" charset="0"/>
              <a:buNone/>
            </a:pPr>
            <a:endParaRPr lang="en-US" dirty="0">
              <a:solidFill>
                <a:schemeClr val="bg1"/>
              </a:solidFill>
            </a:endParaRPr>
          </a:p>
        </p:txBody>
      </p:sp>
    </p:spTree>
    <p:extLst>
      <p:ext uri="{BB962C8B-B14F-4D97-AF65-F5344CB8AC3E}">
        <p14:creationId xmlns:p14="http://schemas.microsoft.com/office/powerpoint/2010/main" val="117217367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F4E06-2CE9-3A9A-2476-024D9D1DE1AB}"/>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18C0F508-5598-3569-6B49-CC40B29468DD}"/>
              </a:ext>
            </a:extLst>
          </p:cNvPr>
          <p:cNvSpPr>
            <a:spLocks noGrp="1"/>
          </p:cNvSpPr>
          <p:nvPr>
            <p:ph type="title" idx="4294967295"/>
          </p:nvPr>
        </p:nvSpPr>
        <p:spPr>
          <a:xfrm>
            <a:off x="0" y="0"/>
            <a:ext cx="12192000" cy="1325563"/>
          </a:xfrm>
        </p:spPr>
        <p:txBody>
          <a:bodyPr>
            <a:normAutofit/>
          </a:bodyPr>
          <a:lstStyle/>
          <a:p>
            <a:pPr algn="ctr"/>
            <a:r>
              <a:rPr lang="en-US" sz="4000" b="0" dirty="0">
                <a:solidFill>
                  <a:schemeClr val="bg1"/>
                </a:solidFill>
                <a:latin typeface="Montserrat" panose="00000500000000000000" pitchFamily="2" charset="0"/>
              </a:rPr>
              <a:t>Creating a Lending Environment – </a:t>
            </a:r>
            <a:br>
              <a:rPr lang="en-US" sz="4000" b="0" dirty="0">
                <a:solidFill>
                  <a:schemeClr val="bg1"/>
                </a:solidFill>
                <a:latin typeface="Montserrat" panose="00000500000000000000" pitchFamily="2" charset="0"/>
              </a:rPr>
            </a:br>
            <a:r>
              <a:rPr lang="en-US" sz="4000" b="0" dirty="0">
                <a:solidFill>
                  <a:schemeClr val="bg1"/>
                </a:solidFill>
                <a:latin typeface="Montserrat" panose="00000500000000000000" pitchFamily="2" charset="0"/>
              </a:rPr>
              <a:t>Should I Record my Land Transactions?</a:t>
            </a:r>
          </a:p>
        </p:txBody>
      </p:sp>
      <p:sp>
        <p:nvSpPr>
          <p:cNvPr id="3" name="Content Placeholder 7">
            <a:extLst>
              <a:ext uri="{FF2B5EF4-FFF2-40B4-BE49-F238E27FC236}">
                <a16:creationId xmlns:a16="http://schemas.microsoft.com/office/drawing/2014/main" id="{6950E4FC-A2CE-AE95-A15A-6819796C948F}"/>
              </a:ext>
            </a:extLst>
          </p:cNvPr>
          <p:cNvSpPr txBox="1">
            <a:spLocks/>
          </p:cNvSpPr>
          <p:nvPr/>
        </p:nvSpPr>
        <p:spPr>
          <a:xfrm>
            <a:off x="1532243" y="2039269"/>
            <a:ext cx="9127513" cy="37499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2">
                  <a:lumMod val="75000"/>
                </a:schemeClr>
              </a:buClr>
              <a:buFont typeface="Wingdings" panose="05000000000000000000" pitchFamily="2" charset="2"/>
              <a:buChar char="Ø"/>
            </a:pPr>
            <a:r>
              <a:rPr lang="en-US" sz="2600" b="0" dirty="0">
                <a:latin typeface="Century Gothic" panose="020B0502020202020204" pitchFamily="34" charset="0"/>
              </a:rPr>
              <a:t>Tribes should record their land transactions</a:t>
            </a:r>
          </a:p>
          <a:p>
            <a:pPr lvl="1">
              <a:lnSpc>
                <a:spcPct val="150000"/>
              </a:lnSpc>
              <a:buClr>
                <a:srgbClr val="86281A"/>
              </a:buClr>
            </a:pPr>
            <a:r>
              <a:rPr lang="en-US" sz="2600" b="0" dirty="0">
                <a:latin typeface="Century Gothic" panose="020B0502020202020204" pitchFamily="34" charset="0"/>
              </a:rPr>
              <a:t>Land Assignments</a:t>
            </a:r>
          </a:p>
          <a:p>
            <a:pPr lvl="1">
              <a:lnSpc>
                <a:spcPct val="150000"/>
              </a:lnSpc>
              <a:buClr>
                <a:srgbClr val="86281A"/>
              </a:buClr>
            </a:pPr>
            <a:r>
              <a:rPr lang="en-US" sz="2600" b="0" dirty="0">
                <a:latin typeface="Century Gothic" panose="020B0502020202020204" pitchFamily="34" charset="0"/>
              </a:rPr>
              <a:t>Leases</a:t>
            </a:r>
          </a:p>
          <a:p>
            <a:pPr lvl="1">
              <a:lnSpc>
                <a:spcPct val="150000"/>
              </a:lnSpc>
              <a:buClr>
                <a:srgbClr val="86281A"/>
              </a:buClr>
            </a:pPr>
            <a:r>
              <a:rPr lang="en-US" sz="2600" b="0" dirty="0">
                <a:latin typeface="Century Gothic" panose="020B0502020202020204" pitchFamily="34" charset="0"/>
              </a:rPr>
              <a:t>Mortgages</a:t>
            </a:r>
          </a:p>
          <a:p>
            <a:pPr lvl="1">
              <a:lnSpc>
                <a:spcPct val="150000"/>
              </a:lnSpc>
              <a:buClr>
                <a:srgbClr val="86281A"/>
              </a:buClr>
            </a:pPr>
            <a:r>
              <a:rPr lang="en-US" sz="2600" b="0" dirty="0">
                <a:latin typeface="Century Gothic" panose="020B0502020202020204" pitchFamily="34" charset="0"/>
              </a:rPr>
              <a:t>Other – permits, easements, rights of way</a:t>
            </a:r>
          </a:p>
          <a:p>
            <a:pPr marL="0" indent="0">
              <a:buFont typeface="Arial" panose="020B0604020202020204" pitchFamily="34" charset="0"/>
              <a:buNone/>
            </a:pPr>
            <a:endParaRPr lang="en-US" b="0" dirty="0">
              <a:solidFill>
                <a:schemeClr val="bg1"/>
              </a:solidFill>
            </a:endParaRPr>
          </a:p>
        </p:txBody>
      </p:sp>
    </p:spTree>
    <p:extLst>
      <p:ext uri="{BB962C8B-B14F-4D97-AF65-F5344CB8AC3E}">
        <p14:creationId xmlns:p14="http://schemas.microsoft.com/office/powerpoint/2010/main" val="123986634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CC120DE-09F1-7030-2BB9-B67EEADAB242}"/>
              </a:ext>
            </a:extLst>
          </p:cNvPr>
          <p:cNvSpPr txBox="1">
            <a:spLocks/>
          </p:cNvSpPr>
          <p:nvPr/>
        </p:nvSpPr>
        <p:spPr>
          <a:xfrm>
            <a:off x="0" y="236208"/>
            <a:ext cx="12192000" cy="757682"/>
          </a:xfrm>
          <a:prstGeom prst="rect">
            <a:avLst/>
          </a:prstGeom>
          <a:noFill/>
        </p:spPr>
        <p:txBody>
          <a:bodyPr vert="horz" wrap="square" lIns="0" tIns="0" rIns="0" bIns="0" rtlCol="0" anchor="b" anchorCtr="0">
            <a:normAutofit fontScale="97500"/>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38" normalizeH="0" baseline="0" noProof="0" dirty="0">
                <a:ln w="3175">
                  <a:noFill/>
                </a:ln>
                <a:solidFill>
                  <a:schemeClr val="bg1"/>
                </a:solidFill>
                <a:effectLst/>
                <a:uLnTx/>
                <a:uFillTx/>
                <a:latin typeface="Montserrat" panose="00000500000000000000" pitchFamily="2" charset="0"/>
              </a:rPr>
              <a:t>Benefits to Having a Tribal Recording Policy</a:t>
            </a:r>
          </a:p>
        </p:txBody>
      </p:sp>
      <p:sp>
        <p:nvSpPr>
          <p:cNvPr id="5" name="Text Placeholder 1">
            <a:extLst>
              <a:ext uri="{FF2B5EF4-FFF2-40B4-BE49-F238E27FC236}">
                <a16:creationId xmlns:a16="http://schemas.microsoft.com/office/drawing/2014/main" id="{5F34C226-4A8D-FD9A-5EA1-DE6C78D4D98B}"/>
              </a:ext>
            </a:extLst>
          </p:cNvPr>
          <p:cNvSpPr txBox="1">
            <a:spLocks/>
          </p:cNvSpPr>
          <p:nvPr/>
        </p:nvSpPr>
        <p:spPr>
          <a:xfrm>
            <a:off x="889819" y="2285693"/>
            <a:ext cx="10412361" cy="3200707"/>
          </a:xfrm>
          <a:prstGeom prst="rect">
            <a:avLst/>
          </a:prstGeom>
        </p:spPr>
        <p:txBody>
          <a:bodyPr>
            <a:normAutofit fontScale="85000" lnSpcReduction="20000"/>
          </a:bodyPr>
          <a:lst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342900" indent="-342900">
              <a:buClrTx/>
              <a:buFontTx/>
              <a:buAutoNum type="arabicPeriod"/>
              <a:defRPr/>
            </a:pPr>
            <a:r>
              <a:rPr lang="en-US" sz="2800" dirty="0">
                <a:solidFill>
                  <a:schemeClr val="tx1"/>
                </a:solidFill>
                <a:latin typeface="Century Gothic" panose="020B0502020202020204" pitchFamily="34" charset="0"/>
                <a:cs typeface="Segoe UI" panose="020B0502040204020203" pitchFamily="34" charset="0"/>
              </a:rPr>
              <a:t>Preservation of land records</a:t>
            </a:r>
          </a:p>
          <a:p>
            <a:pPr marL="342900" indent="-342900">
              <a:buClrTx/>
              <a:buFontTx/>
              <a:buAutoNum type="arabicPeriod"/>
              <a:defRPr/>
            </a:pPr>
            <a:r>
              <a:rPr lang="en-US" sz="2800" dirty="0">
                <a:solidFill>
                  <a:schemeClr val="tx1"/>
                </a:solidFill>
                <a:latin typeface="Century Gothic" panose="020B0502020202020204" pitchFamily="34" charset="0"/>
                <a:cs typeface="Segoe UI" panose="020B0502040204020203" pitchFamily="34" charset="0"/>
              </a:rPr>
              <a:t>Provides for the orderly transfer of and recording of land interests</a:t>
            </a:r>
          </a:p>
          <a:p>
            <a:pPr marL="342900" indent="-342900">
              <a:buClrTx/>
              <a:buFontTx/>
              <a:buAutoNum type="arabicPeriod"/>
              <a:defRPr/>
            </a:pPr>
            <a:r>
              <a:rPr lang="en-US" sz="2800" dirty="0">
                <a:solidFill>
                  <a:schemeClr val="tx1"/>
                </a:solidFill>
                <a:latin typeface="Century Gothic" panose="020B0502020202020204" pitchFamily="34" charset="0"/>
                <a:cs typeface="Segoe UI" panose="020B0502040204020203" pitchFamily="34" charset="0"/>
              </a:rPr>
              <a:t>Everyone knows where the land records are</a:t>
            </a:r>
          </a:p>
          <a:p>
            <a:pPr marL="342900" indent="-342900">
              <a:buClrTx/>
              <a:buFontTx/>
              <a:buAutoNum type="arabicPeriod"/>
              <a:defRPr/>
            </a:pPr>
            <a:r>
              <a:rPr lang="en-US" sz="2800" dirty="0">
                <a:solidFill>
                  <a:schemeClr val="tx1"/>
                </a:solidFill>
                <a:latin typeface="Century Gothic" panose="020B0502020202020204" pitchFamily="34" charset="0"/>
                <a:cs typeface="Segoe UI" panose="020B0502040204020203" pitchFamily="34" charset="0"/>
              </a:rPr>
              <a:t>Everyone knows what constitutes a valid conveyance of a land interest</a:t>
            </a:r>
          </a:p>
          <a:p>
            <a:pPr marL="342900" indent="-342900">
              <a:buClrTx/>
              <a:buFontTx/>
              <a:buAutoNum type="arabicPeriod"/>
              <a:defRPr/>
            </a:pPr>
            <a:r>
              <a:rPr lang="en-US" sz="2800" dirty="0">
                <a:solidFill>
                  <a:schemeClr val="tx1"/>
                </a:solidFill>
                <a:latin typeface="Century Gothic" panose="020B0502020202020204" pitchFamily="34" charset="0"/>
                <a:cs typeface="Segoe UI" panose="020B0502040204020203" pitchFamily="34" charset="0"/>
              </a:rPr>
              <a:t>A place to record judicial decisions and other tribal decisions regarding land</a:t>
            </a:r>
          </a:p>
          <a:p>
            <a:pPr>
              <a:buClr>
                <a:srgbClr val="E48312"/>
              </a:buClr>
              <a:defRPr/>
            </a:pPr>
            <a:r>
              <a:rPr lang="en-US" sz="2400" dirty="0">
                <a:solidFill>
                  <a:schemeClr val="tx1"/>
                </a:solidFill>
                <a:latin typeface="Segoe UI" panose="020B0502040204020203" pitchFamily="34" charset="0"/>
                <a:cs typeface="Segoe UI" panose="020B0502040204020203" pitchFamily="34" charset="0"/>
              </a:rPr>
              <a:t> </a:t>
            </a:r>
          </a:p>
          <a:p>
            <a:pPr marL="342900" indent="-342900">
              <a:buClr>
                <a:srgbClr val="E48312"/>
              </a:buClr>
              <a:buFontTx/>
              <a:buAutoNum type="arabicPeriod"/>
              <a:defRPr/>
            </a:pPr>
            <a:endParaRPr lang="en-US" sz="1500" dirty="0">
              <a:solidFill>
                <a:schemeClr val="tx1"/>
              </a:solidFill>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8899967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8B607-074B-5FEF-1B4F-9B289F21D95F}"/>
            </a:ext>
          </a:extLst>
        </p:cNvPr>
        <p:cNvGrpSpPr/>
        <p:nvPr/>
      </p:nvGrpSpPr>
      <p:grpSpPr>
        <a:xfrm>
          <a:off x="0" y="0"/>
          <a:ext cx="0" cy="0"/>
          <a:chOff x="0" y="0"/>
          <a:chExt cx="0" cy="0"/>
        </a:xfrm>
      </p:grpSpPr>
      <p:sp>
        <p:nvSpPr>
          <p:cNvPr id="2" name="Title 6">
            <a:extLst>
              <a:ext uri="{FF2B5EF4-FFF2-40B4-BE49-F238E27FC236}">
                <a16:creationId xmlns:a16="http://schemas.microsoft.com/office/drawing/2014/main" id="{042A3F58-D715-1DBB-3327-0BF30AAED1B9}"/>
              </a:ext>
            </a:extLst>
          </p:cNvPr>
          <p:cNvSpPr>
            <a:spLocks noGrp="1"/>
          </p:cNvSpPr>
          <p:nvPr>
            <p:ph type="title" idx="4294967295"/>
          </p:nvPr>
        </p:nvSpPr>
        <p:spPr>
          <a:xfrm>
            <a:off x="0" y="0"/>
            <a:ext cx="12192000" cy="1325563"/>
          </a:xfrm>
        </p:spPr>
        <p:txBody>
          <a:bodyPr>
            <a:normAutofit/>
          </a:bodyPr>
          <a:lstStyle/>
          <a:p>
            <a:pPr algn="ctr"/>
            <a:r>
              <a:rPr lang="en-US" sz="4000" b="0" dirty="0">
                <a:solidFill>
                  <a:schemeClr val="bg1"/>
                </a:solidFill>
                <a:latin typeface="Montserrat" panose="00000500000000000000" pitchFamily="2" charset="0"/>
              </a:rPr>
              <a:t>What Should my Recording Policies Look Like</a:t>
            </a:r>
          </a:p>
        </p:txBody>
      </p:sp>
      <p:sp>
        <p:nvSpPr>
          <p:cNvPr id="4" name="Content Placeholder 2">
            <a:extLst>
              <a:ext uri="{FF2B5EF4-FFF2-40B4-BE49-F238E27FC236}">
                <a16:creationId xmlns:a16="http://schemas.microsoft.com/office/drawing/2014/main" id="{C7E0DF41-9C88-FA37-C9D4-85A69CCCB80F}"/>
              </a:ext>
            </a:extLst>
          </p:cNvPr>
          <p:cNvSpPr txBox="1">
            <a:spLocks/>
          </p:cNvSpPr>
          <p:nvPr/>
        </p:nvSpPr>
        <p:spPr>
          <a:xfrm>
            <a:off x="838200" y="2057400"/>
            <a:ext cx="10515600" cy="2682081"/>
          </a:xfrm>
          <a:prstGeom prst="rect">
            <a:avLst/>
          </a:prstGeom>
          <a:solidFill>
            <a:schemeClr val="bg1"/>
          </a:solidFill>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1" i="0" kern="1200">
                <a:solidFill>
                  <a:schemeClr val="tx1"/>
                </a:solidFill>
                <a:latin typeface="Raleway" panose="020B00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i="0" kern="1200">
                <a:solidFill>
                  <a:schemeClr val="tx1"/>
                </a:solidFill>
                <a:latin typeface="Raleway SemiBold" panose="020B00030301010600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Raleway" panose="020B00030301010600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Font typeface="Arial" panose="020B0604020202020204" pitchFamily="34" charset="0"/>
              <a:buNone/>
            </a:pPr>
            <a:endParaRPr lang="en-US" sz="2400" b="0" u="sng" dirty="0">
              <a:latin typeface="Century Gothic" panose="020B0502020202020204" pitchFamily="34" charset="0"/>
              <a:ea typeface="Times New Roman" panose="02020603050405020304" pitchFamily="18" charset="0"/>
            </a:endParaRPr>
          </a:p>
          <a:p>
            <a:pPr marL="0" indent="0" algn="ctr">
              <a:spcBef>
                <a:spcPts val="0"/>
              </a:spcBef>
              <a:buFont typeface="Arial" panose="020B0604020202020204" pitchFamily="34" charset="0"/>
              <a:buNone/>
            </a:pPr>
            <a:r>
              <a:rPr lang="en-US" u="sng" dirty="0">
                <a:latin typeface="Century Gothic" panose="020B0502020202020204" pitchFamily="34" charset="0"/>
                <a:ea typeface="Times New Roman" panose="02020603050405020304" pitchFamily="18" charset="0"/>
              </a:rPr>
              <a:t>SAMPLE  RECORDING PROCEDURES FOR RECORDING OFFICER</a:t>
            </a:r>
            <a:endParaRPr lang="en-US" dirty="0">
              <a:latin typeface="Century Gothic" panose="020B0502020202020204" pitchFamily="34" charset="0"/>
              <a:ea typeface="Times New Roman" panose="02020603050405020304" pitchFamily="18" charset="0"/>
            </a:endParaRPr>
          </a:p>
          <a:p>
            <a:pPr marL="0" indent="0" algn="ctr">
              <a:spcBef>
                <a:spcPts val="0"/>
              </a:spcBef>
              <a:buFont typeface="Arial" panose="020B0604020202020204" pitchFamily="34" charset="0"/>
              <a:buNone/>
            </a:pPr>
            <a:r>
              <a:rPr lang="en-US" sz="4800" b="0" dirty="0">
                <a:latin typeface="Century Gothic" panose="020B0502020202020204" pitchFamily="34" charset="0"/>
                <a:ea typeface="Times New Roman" panose="02020603050405020304" pitchFamily="18" charset="0"/>
              </a:rPr>
              <a:t> </a:t>
            </a:r>
          </a:p>
          <a:p>
            <a:pPr marL="0" indent="0" algn="ctr">
              <a:spcBef>
                <a:spcPts val="0"/>
              </a:spcBef>
              <a:buFont typeface="Arial" panose="020B0604020202020204" pitchFamily="34" charset="0"/>
              <a:buNone/>
            </a:pPr>
            <a:r>
              <a:rPr lang="en-US" sz="3200" b="0" dirty="0">
                <a:latin typeface="Century Gothic" panose="020B0502020202020204" pitchFamily="34" charset="0"/>
                <a:ea typeface="Times New Roman" panose="02020603050405020304" pitchFamily="18" charset="0"/>
              </a:rPr>
              <a:t>(Who Records? What gets recorded?)</a:t>
            </a:r>
          </a:p>
          <a:p>
            <a:pPr marL="0" indent="0" algn="just">
              <a:lnSpc>
                <a:spcPct val="160000"/>
              </a:lnSpc>
              <a:spcBef>
                <a:spcPts val="0"/>
              </a:spcBef>
              <a:buFont typeface="Arial" panose="020B0604020202020204" pitchFamily="34" charset="0"/>
              <a:buNone/>
              <a:tabLst>
                <a:tab pos="457200" algn="l"/>
              </a:tabLst>
            </a:pPr>
            <a:r>
              <a:rPr lang="en-US" sz="2400" b="0" dirty="0">
                <a:latin typeface="Century Gothic" panose="020B0502020202020204" pitchFamily="34" charset="0"/>
                <a:ea typeface="Times New Roman" panose="02020603050405020304" pitchFamily="18" charset="0"/>
              </a:rPr>
              <a:t>1. The Tribal Recording Office shall be maintained in the XXX Realty Dept. </a:t>
            </a:r>
          </a:p>
          <a:p>
            <a:pPr indent="0" algn="just">
              <a:spcBef>
                <a:spcPts val="0"/>
              </a:spcBef>
              <a:buFont typeface="Arial" panose="020B0604020202020204" pitchFamily="34" charset="0"/>
              <a:buNone/>
            </a:pPr>
            <a:r>
              <a:rPr lang="en-US" sz="2400" b="0" dirty="0">
                <a:latin typeface="Century Gothic" panose="020B0502020202020204" pitchFamily="34" charset="0"/>
                <a:ea typeface="Times New Roman" panose="02020603050405020304" pitchFamily="18" charset="0"/>
              </a:rPr>
              <a:t> </a:t>
            </a:r>
          </a:p>
          <a:p>
            <a:pPr marL="0" indent="0" algn="just">
              <a:spcBef>
                <a:spcPts val="0"/>
              </a:spcBef>
              <a:buFont typeface="Arial" panose="020B0604020202020204" pitchFamily="34" charset="0"/>
              <a:buNone/>
              <a:tabLst>
                <a:tab pos="457200" algn="l"/>
              </a:tabLst>
            </a:pPr>
            <a:r>
              <a:rPr lang="en-US" sz="2400" b="0" dirty="0">
                <a:latin typeface="Century Gothic" panose="020B0502020202020204" pitchFamily="34" charset="0"/>
                <a:ea typeface="Times New Roman" panose="02020603050405020304" pitchFamily="18" charset="0"/>
              </a:rPr>
              <a:t>2. The Tribal Recording Office shall be responsible for the recording of all land assignments, land leases, mortgages and other land transactions.</a:t>
            </a:r>
          </a:p>
          <a:p>
            <a:pPr marL="0" indent="0" algn="just">
              <a:spcBef>
                <a:spcPts val="0"/>
              </a:spcBef>
              <a:buFont typeface="Arial" panose="020B0604020202020204" pitchFamily="34" charset="0"/>
              <a:buNone/>
            </a:pPr>
            <a:endParaRPr lang="en-US" sz="1800" b="0" dirty="0">
              <a:latin typeface="Times New Roman" panose="02020603050405020304" pitchFamily="18" charset="0"/>
              <a:ea typeface="Times New Roman" panose="02020603050405020304" pitchFamily="18" charset="0"/>
            </a:endParaRPr>
          </a:p>
          <a:p>
            <a:pPr marL="0" indent="0">
              <a:buFont typeface="Arial" panose="020B0604020202020204" pitchFamily="34" charset="0"/>
              <a:buNone/>
            </a:pPr>
            <a:endParaRPr lang="en-US" b="0" dirty="0"/>
          </a:p>
        </p:txBody>
      </p:sp>
    </p:spTree>
    <p:extLst>
      <p:ext uri="{BB962C8B-B14F-4D97-AF65-F5344CB8AC3E}">
        <p14:creationId xmlns:p14="http://schemas.microsoft.com/office/powerpoint/2010/main" val="411368009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2490B-B010-D1E4-98FD-D51625B8F37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769566D-D0E5-2E3A-30CD-0372A2FEB450}"/>
              </a:ext>
            </a:extLst>
          </p:cNvPr>
          <p:cNvSpPr/>
          <p:nvPr/>
        </p:nvSpPr>
        <p:spPr>
          <a:xfrm>
            <a:off x="638175" y="1789300"/>
            <a:ext cx="10906125" cy="3912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6">
            <a:extLst>
              <a:ext uri="{FF2B5EF4-FFF2-40B4-BE49-F238E27FC236}">
                <a16:creationId xmlns:a16="http://schemas.microsoft.com/office/drawing/2014/main" id="{AD1BBFAA-18FD-69B8-8E74-6AAF8206F9A4}"/>
              </a:ext>
            </a:extLst>
          </p:cNvPr>
          <p:cNvSpPr>
            <a:spLocks noGrp="1"/>
          </p:cNvSpPr>
          <p:nvPr>
            <p:ph type="title" idx="4294967295"/>
          </p:nvPr>
        </p:nvSpPr>
        <p:spPr>
          <a:xfrm>
            <a:off x="0" y="23619"/>
            <a:ext cx="12192000" cy="1243206"/>
          </a:xfrm>
        </p:spPr>
        <p:txBody>
          <a:bodyPr/>
          <a:lstStyle/>
          <a:p>
            <a:pPr algn="ctr"/>
            <a:r>
              <a:rPr lang="en-US" b="0" dirty="0">
                <a:solidFill>
                  <a:schemeClr val="bg1"/>
                </a:solidFill>
                <a:latin typeface="Montserrat" panose="00000500000000000000" pitchFamily="2" charset="0"/>
              </a:rPr>
              <a:t>Recording Policies, Cont.</a:t>
            </a:r>
          </a:p>
        </p:txBody>
      </p:sp>
      <p:graphicFrame>
        <p:nvGraphicFramePr>
          <p:cNvPr id="4" name="Table 3">
            <a:extLst>
              <a:ext uri="{FF2B5EF4-FFF2-40B4-BE49-F238E27FC236}">
                <a16:creationId xmlns:a16="http://schemas.microsoft.com/office/drawing/2014/main" id="{EF0D69F6-0F0E-AC6F-F19B-A1A71DC96FEF}"/>
              </a:ext>
            </a:extLst>
          </p:cNvPr>
          <p:cNvGraphicFramePr>
            <a:graphicFrameLocks noGrp="1"/>
          </p:cNvGraphicFramePr>
          <p:nvPr>
            <p:extLst>
              <p:ext uri="{D42A27DB-BD31-4B8C-83A1-F6EECF244321}">
                <p14:modId xmlns:p14="http://schemas.microsoft.com/office/powerpoint/2010/main" val="2696536196"/>
              </p:ext>
            </p:extLst>
          </p:nvPr>
        </p:nvGraphicFramePr>
        <p:xfrm>
          <a:off x="714522" y="2519949"/>
          <a:ext cx="10762957" cy="1752598"/>
        </p:xfrm>
        <a:graphic>
          <a:graphicData uri="http://schemas.openxmlformats.org/drawingml/2006/table">
            <a:tbl>
              <a:tblPr>
                <a:tableStyleId>{5C22544A-7EE6-4342-B048-85BDC9FD1C3A}</a:tableStyleId>
              </a:tblPr>
              <a:tblGrid>
                <a:gridCol w="976931">
                  <a:extLst>
                    <a:ext uri="{9D8B030D-6E8A-4147-A177-3AD203B41FA5}">
                      <a16:colId xmlns:a16="http://schemas.microsoft.com/office/drawing/2014/main" val="1066495520"/>
                    </a:ext>
                  </a:extLst>
                </a:gridCol>
                <a:gridCol w="1567721">
                  <a:extLst>
                    <a:ext uri="{9D8B030D-6E8A-4147-A177-3AD203B41FA5}">
                      <a16:colId xmlns:a16="http://schemas.microsoft.com/office/drawing/2014/main" val="2929702802"/>
                    </a:ext>
                  </a:extLst>
                </a:gridCol>
                <a:gridCol w="1567721">
                  <a:extLst>
                    <a:ext uri="{9D8B030D-6E8A-4147-A177-3AD203B41FA5}">
                      <a16:colId xmlns:a16="http://schemas.microsoft.com/office/drawing/2014/main" val="1420321639"/>
                    </a:ext>
                  </a:extLst>
                </a:gridCol>
                <a:gridCol w="1634650">
                  <a:extLst>
                    <a:ext uri="{9D8B030D-6E8A-4147-A177-3AD203B41FA5}">
                      <a16:colId xmlns:a16="http://schemas.microsoft.com/office/drawing/2014/main" val="3365467467"/>
                    </a:ext>
                  </a:extLst>
                </a:gridCol>
                <a:gridCol w="1702870">
                  <a:extLst>
                    <a:ext uri="{9D8B030D-6E8A-4147-A177-3AD203B41FA5}">
                      <a16:colId xmlns:a16="http://schemas.microsoft.com/office/drawing/2014/main" val="1116655451"/>
                    </a:ext>
                  </a:extLst>
                </a:gridCol>
                <a:gridCol w="1719602">
                  <a:extLst>
                    <a:ext uri="{9D8B030D-6E8A-4147-A177-3AD203B41FA5}">
                      <a16:colId xmlns:a16="http://schemas.microsoft.com/office/drawing/2014/main" val="614880593"/>
                    </a:ext>
                  </a:extLst>
                </a:gridCol>
                <a:gridCol w="1593462">
                  <a:extLst>
                    <a:ext uri="{9D8B030D-6E8A-4147-A177-3AD203B41FA5}">
                      <a16:colId xmlns:a16="http://schemas.microsoft.com/office/drawing/2014/main" val="2503450240"/>
                    </a:ext>
                  </a:extLst>
                </a:gridCol>
              </a:tblGrid>
              <a:tr h="637309">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200" dirty="0">
                          <a:effectLst/>
                        </a:rPr>
                        <a:t>File #</a:t>
                      </a:r>
                      <a:endParaRPr lang="en-US" sz="12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200" dirty="0">
                          <a:effectLst/>
                        </a:rPr>
                        <a:t>Date Recorded</a:t>
                      </a:r>
                      <a:endParaRPr lang="en-US" sz="12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200" dirty="0">
                          <a:effectLst/>
                        </a:rPr>
                        <a:t>Time Recorded</a:t>
                      </a:r>
                      <a:endParaRPr lang="en-US" sz="12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200" dirty="0">
                          <a:effectLst/>
                        </a:rPr>
                        <a:t>Document Type</a:t>
                      </a:r>
                      <a:endParaRPr lang="en-US" sz="12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200" dirty="0">
                          <a:effectLst/>
                        </a:rPr>
                        <a:t>Lessor Grantor Mortgagee</a:t>
                      </a:r>
                      <a:endParaRPr lang="en-US" sz="12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200" dirty="0">
                          <a:effectLst/>
                        </a:rPr>
                        <a:t>Lessee Grantee Mortgagor</a:t>
                      </a:r>
                      <a:endParaRPr lang="en-US" sz="12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lgn="ctr">
                        <a:spcBef>
                          <a:spcPts val="0"/>
                        </a:spcBef>
                        <a:spcAft>
                          <a:spcPts val="0"/>
                        </a:spcAft>
                      </a:pPr>
                      <a:endParaRPr lang="en-US" sz="1200" dirty="0">
                        <a:effectLst/>
                      </a:endParaRPr>
                    </a:p>
                    <a:p>
                      <a:pPr marL="0" marR="0" algn="ctr">
                        <a:spcBef>
                          <a:spcPts val="0"/>
                        </a:spcBef>
                        <a:spcAft>
                          <a:spcPts val="0"/>
                        </a:spcAft>
                      </a:pPr>
                      <a:r>
                        <a:rPr lang="en-US" sz="1200" dirty="0">
                          <a:effectLst/>
                        </a:rPr>
                        <a:t>Recorder Personnel</a:t>
                      </a:r>
                      <a:endParaRPr lang="en-US" sz="1200" dirty="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2601447701"/>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4176881058"/>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1131641277"/>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1299570278"/>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4149869904"/>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752448601"/>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1688976027"/>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3682372554"/>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1853775968"/>
                  </a:ext>
                </a:extLst>
              </a:tr>
              <a:tr h="123921">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a:effectLst/>
                        </a:rPr>
                        <a:t> </a:t>
                      </a:r>
                      <a:endParaRPr lang="en-US" sz="700">
                        <a:effectLst/>
                        <a:latin typeface="Times New Roman" panose="02020603050405020304" pitchFamily="18" charset="0"/>
                        <a:ea typeface="Times New Roman" panose="02020603050405020304" pitchFamily="18" charset="0"/>
                      </a:endParaRPr>
                    </a:p>
                  </a:txBody>
                  <a:tcPr marL="40530" marR="40530" marT="0" marB="0"/>
                </a:tc>
                <a:tc>
                  <a:txBody>
                    <a:bodyPr/>
                    <a:lstStyle/>
                    <a:p>
                      <a:pPr marL="0" marR="0">
                        <a:spcBef>
                          <a:spcPts val="0"/>
                        </a:spcBef>
                        <a:spcAft>
                          <a:spcPts val="0"/>
                        </a:spcAft>
                      </a:pPr>
                      <a:r>
                        <a:rPr lang="en-US" sz="700" dirty="0">
                          <a:effectLst/>
                        </a:rPr>
                        <a:t> </a:t>
                      </a:r>
                      <a:endParaRPr lang="en-US" sz="700" dirty="0">
                        <a:effectLst/>
                        <a:latin typeface="Times New Roman" panose="02020603050405020304" pitchFamily="18" charset="0"/>
                        <a:ea typeface="Times New Roman" panose="02020603050405020304" pitchFamily="18" charset="0"/>
                      </a:endParaRPr>
                    </a:p>
                  </a:txBody>
                  <a:tcPr marL="40530" marR="40530" marT="0" marB="0"/>
                </a:tc>
                <a:extLst>
                  <a:ext uri="{0D108BD9-81ED-4DB2-BD59-A6C34878D82A}">
                    <a16:rowId xmlns:a16="http://schemas.microsoft.com/office/drawing/2014/main" val="897196751"/>
                  </a:ext>
                </a:extLst>
              </a:tr>
            </a:tbl>
          </a:graphicData>
        </a:graphic>
      </p:graphicFrame>
      <p:sp>
        <p:nvSpPr>
          <p:cNvPr id="5" name="Rectangle 1">
            <a:extLst>
              <a:ext uri="{FF2B5EF4-FFF2-40B4-BE49-F238E27FC236}">
                <a16:creationId xmlns:a16="http://schemas.microsoft.com/office/drawing/2014/main" id="{4057238B-34B6-9C8C-6DAF-53CF3D2BAE3F}"/>
              </a:ext>
            </a:extLst>
          </p:cNvPr>
          <p:cNvSpPr>
            <a:spLocks noChangeArrowheads="1"/>
          </p:cNvSpPr>
          <p:nvPr/>
        </p:nvSpPr>
        <p:spPr bwMode="auto">
          <a:xfrm>
            <a:off x="66675" y="1381158"/>
            <a:ext cx="12125325" cy="1107996"/>
          </a:xfrm>
          <a:prstGeom prst="rect">
            <a:avLst/>
          </a:prstGeom>
          <a:solidFill>
            <a:schemeClr val="bg1"/>
          </a:solidFill>
          <a:ln>
            <a:noFill/>
          </a:ln>
          <a:effectLst/>
        </p:spPr>
        <p:txBody>
          <a:bodyPr vert="horz" wrap="square" lIns="0" tIns="0" rIns="0" bIns="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a:ln>
                  <a:noFill/>
                </a:ln>
                <a:effectLst/>
                <a:latin typeface="Century Gothic" panose="020B0502020202020204" pitchFamily="34" charset="0"/>
                <a:ea typeface="Times New Roman" panose="02020603050405020304" pitchFamily="18" charset="0"/>
                <a:cs typeface="Times New Roman" panose="02020603050405020304" pitchFamily="18" charset="0"/>
              </a:rPr>
              <a:t>XXX TRIBE</a:t>
            </a:r>
            <a:endParaRPr kumimoji="0" lang="en-US" altLang="en-US" sz="2400" i="0" u="none" strike="noStrike" cap="none" normalizeH="0" baseline="0" dirty="0">
              <a:ln>
                <a:noFill/>
              </a:ln>
              <a:effectLst/>
              <a:latin typeface="Century Gothic" panose="020B0502020202020204"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a:ln>
                  <a:noFill/>
                </a:ln>
                <a:effectLst/>
                <a:latin typeface="Century Gothic" panose="020B0502020202020204" pitchFamily="34" charset="0"/>
                <a:cs typeface="Times New Roman" panose="02020603050405020304" pitchFamily="18" charset="0"/>
              </a:rPr>
              <a:t>TRIBAL RECORDING OFFICE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400" i="0" u="none" strike="noStrike" cap="none" normalizeH="0" baseline="0" dirty="0">
                <a:ln>
                  <a:noFill/>
                </a:ln>
                <a:effectLst/>
                <a:latin typeface="Century Gothic" panose="020B0502020202020204" pitchFamily="34" charset="0"/>
                <a:cs typeface="Times New Roman" panose="02020603050405020304" pitchFamily="18" charset="0"/>
              </a:rPr>
              <a:t>RECORDING LOG</a:t>
            </a:r>
          </a:p>
        </p:txBody>
      </p:sp>
      <p:sp>
        <p:nvSpPr>
          <p:cNvPr id="6" name="TextBox 5">
            <a:extLst>
              <a:ext uri="{FF2B5EF4-FFF2-40B4-BE49-F238E27FC236}">
                <a16:creationId xmlns:a16="http://schemas.microsoft.com/office/drawing/2014/main" id="{8966B7F3-BF2F-283F-F824-8A1309E4354D}"/>
              </a:ext>
            </a:extLst>
          </p:cNvPr>
          <p:cNvSpPr txBox="1"/>
          <p:nvPr/>
        </p:nvSpPr>
        <p:spPr>
          <a:xfrm>
            <a:off x="638175" y="4738178"/>
            <a:ext cx="5238604" cy="1477328"/>
          </a:xfrm>
          <a:prstGeom prst="rect">
            <a:avLst/>
          </a:prstGeom>
          <a:solidFill>
            <a:schemeClr val="bg1"/>
          </a:solidFill>
        </p:spPr>
        <p:txBody>
          <a:bodyPr wrap="square">
            <a:spAutoFit/>
          </a:bodyPr>
          <a:lstStyle/>
          <a:p>
            <a:pPr marL="0" marR="0">
              <a:spcBef>
                <a:spcPts val="0"/>
              </a:spcBef>
              <a:spcAft>
                <a:spcPts val="0"/>
              </a:spcAft>
            </a:pPr>
            <a:r>
              <a:rPr lang="en-US" dirty="0">
                <a:latin typeface="Century Gothic" panose="020B0502020202020204" pitchFamily="34" charset="0"/>
                <a:ea typeface="Times New Roman" panose="02020603050405020304" pitchFamily="18" charset="0"/>
              </a:rPr>
              <a:t>Document Type:  </a:t>
            </a:r>
            <a:r>
              <a:rPr lang="en-US" dirty="0">
                <a:effectLst/>
                <a:latin typeface="Century Gothic" panose="020B0502020202020204" pitchFamily="34" charset="0"/>
                <a:ea typeface="Times New Roman" panose="02020603050405020304" pitchFamily="18" charset="0"/>
              </a:rPr>
              <a:t>AS = Land Assignment    </a:t>
            </a:r>
          </a:p>
          <a:p>
            <a:pPr marL="0" marR="0">
              <a:spcBef>
                <a:spcPts val="0"/>
              </a:spcBef>
              <a:spcAft>
                <a:spcPts val="0"/>
              </a:spcAft>
            </a:pPr>
            <a:r>
              <a:rPr lang="en-US" dirty="0">
                <a:latin typeface="Century Gothic" panose="020B0502020202020204" pitchFamily="34" charset="0"/>
                <a:ea typeface="Times New Roman" panose="02020603050405020304" pitchFamily="18" charset="0"/>
              </a:rPr>
              <a:t>                               </a:t>
            </a:r>
            <a:r>
              <a:rPr lang="en-US" dirty="0">
                <a:effectLst/>
                <a:latin typeface="Century Gothic" panose="020B0502020202020204" pitchFamily="34" charset="0"/>
                <a:ea typeface="Times New Roman" panose="02020603050405020304" pitchFamily="18" charset="0"/>
              </a:rPr>
              <a:t>DE = Deed</a:t>
            </a:r>
          </a:p>
          <a:p>
            <a:pPr marL="0" marR="0">
              <a:spcBef>
                <a:spcPts val="0"/>
              </a:spcBef>
              <a:spcAft>
                <a:spcPts val="0"/>
              </a:spcAft>
            </a:pPr>
            <a:r>
              <a:rPr lang="en-US" dirty="0">
                <a:latin typeface="Century Gothic" panose="020B0502020202020204" pitchFamily="34" charset="0"/>
                <a:ea typeface="Times New Roman" panose="02020603050405020304" pitchFamily="18" charset="0"/>
              </a:rPr>
              <a:t>                               </a:t>
            </a:r>
            <a:r>
              <a:rPr lang="en-US" dirty="0">
                <a:effectLst/>
                <a:latin typeface="Century Gothic" panose="020B0502020202020204" pitchFamily="34" charset="0"/>
                <a:ea typeface="Times New Roman" panose="02020603050405020304" pitchFamily="18" charset="0"/>
              </a:rPr>
              <a:t>LE = Lease</a:t>
            </a:r>
          </a:p>
          <a:p>
            <a:pPr marL="0" marR="0">
              <a:spcBef>
                <a:spcPts val="0"/>
              </a:spcBef>
              <a:spcAft>
                <a:spcPts val="0"/>
              </a:spcAft>
            </a:pPr>
            <a:r>
              <a:rPr lang="en-US" dirty="0">
                <a:latin typeface="Century Gothic" panose="020B0502020202020204" pitchFamily="34" charset="0"/>
                <a:ea typeface="Times New Roman" panose="02020603050405020304" pitchFamily="18" charset="0"/>
              </a:rPr>
              <a:t>                               </a:t>
            </a:r>
            <a:r>
              <a:rPr lang="en-US" dirty="0">
                <a:effectLst/>
                <a:latin typeface="Century Gothic" panose="020B0502020202020204" pitchFamily="34" charset="0"/>
                <a:ea typeface="Times New Roman" panose="02020603050405020304" pitchFamily="18" charset="0"/>
              </a:rPr>
              <a:t>MO = Mortgage</a:t>
            </a:r>
          </a:p>
          <a:p>
            <a:pPr marL="0" marR="0">
              <a:spcBef>
                <a:spcPts val="0"/>
              </a:spcBef>
              <a:spcAft>
                <a:spcPts val="0"/>
              </a:spcAft>
            </a:pPr>
            <a:r>
              <a:rPr lang="en-US" dirty="0">
                <a:latin typeface="Century Gothic" panose="020B0502020202020204" pitchFamily="34" charset="0"/>
                <a:ea typeface="Times New Roman" panose="02020603050405020304" pitchFamily="18" charset="0"/>
              </a:rPr>
              <a:t>                               </a:t>
            </a:r>
            <a:r>
              <a:rPr lang="en-US" dirty="0">
                <a:effectLst/>
                <a:latin typeface="Century Gothic" panose="020B0502020202020204" pitchFamily="34" charset="0"/>
                <a:ea typeface="Times New Roman" panose="02020603050405020304" pitchFamily="18" charset="0"/>
              </a:rPr>
              <a:t>OT = Other</a:t>
            </a:r>
          </a:p>
        </p:txBody>
      </p:sp>
    </p:spTree>
    <p:extLst>
      <p:ext uri="{BB962C8B-B14F-4D97-AF65-F5344CB8AC3E}">
        <p14:creationId xmlns:p14="http://schemas.microsoft.com/office/powerpoint/2010/main" val="158543381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4E8B6-E225-9022-1ADC-0D341AE11D7C}"/>
              </a:ext>
            </a:extLst>
          </p:cNvPr>
          <p:cNvSpPr txBox="1">
            <a:spLocks/>
          </p:cNvSpPr>
          <p:nvPr/>
        </p:nvSpPr>
        <p:spPr>
          <a:xfrm>
            <a:off x="0" y="38894"/>
            <a:ext cx="12191999" cy="931862"/>
          </a:xfrm>
          <a:prstGeom prst="rect">
            <a:avLst/>
          </a:prstGeom>
          <a:noFill/>
        </p:spPr>
        <p:txBody>
          <a:bodyPr vert="horz" wrap="square" lIns="0" tIns="0" rIns="0" bIns="0" rtlCol="0" anchor="b" anchorCtr="0">
            <a:noAutofit/>
          </a:bodyPr>
          <a:lstStyle>
            <a:lvl1pPr algn="l" defTabSz="699557" rtl="0" eaLnBrk="1" fontAlgn="base" latinLnBrk="0" hangingPunct="1">
              <a:lnSpc>
                <a:spcPct val="100000"/>
              </a:lnSpc>
              <a:spcBef>
                <a:spcPct val="0"/>
              </a:spcBef>
              <a:spcAft>
                <a:spcPct val="0"/>
              </a:spcAft>
              <a:buNone/>
              <a:defRPr lang="en-US" sz="3000" b="1" i="0" kern="1200" cap="none" spc="-38" baseline="0" dirty="0">
                <a:ln w="3175">
                  <a:noFill/>
                </a:ln>
                <a:solidFill>
                  <a:schemeClr val="accent2"/>
                </a:solidFill>
                <a:effectLst/>
                <a:latin typeface="+mj-lt"/>
                <a:ea typeface="+mn-ea"/>
                <a:cs typeface="Segoe UI" pitchFamily="34" charset="0"/>
              </a:defRPr>
            </a:lvl1pPr>
            <a:lvl2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2pPr>
            <a:lvl3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3pPr>
            <a:lvl4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4pPr>
            <a:lvl5pPr algn="l" rtl="0" eaLnBrk="0" fontAlgn="base" hangingPunct="0">
              <a:lnSpc>
                <a:spcPct val="85000"/>
              </a:lnSpc>
              <a:spcBef>
                <a:spcPct val="0"/>
              </a:spcBef>
              <a:spcAft>
                <a:spcPct val="0"/>
              </a:spcAft>
              <a:defRPr sz="4800">
                <a:solidFill>
                  <a:srgbClr val="404040"/>
                </a:solidFill>
                <a:latin typeface="Calibri Light" panose="020F0302020204030204" pitchFamily="34" charset="0"/>
              </a:defRPr>
            </a:lvl5pPr>
            <a:lvl6pPr marL="457200" algn="l" rtl="0" fontAlgn="base">
              <a:lnSpc>
                <a:spcPct val="85000"/>
              </a:lnSpc>
              <a:spcBef>
                <a:spcPct val="0"/>
              </a:spcBef>
              <a:spcAft>
                <a:spcPct val="0"/>
              </a:spcAft>
              <a:defRPr sz="4800">
                <a:solidFill>
                  <a:srgbClr val="404040"/>
                </a:solidFill>
                <a:latin typeface="Calibri Light" panose="020F0302020204030204" pitchFamily="34" charset="0"/>
              </a:defRPr>
            </a:lvl6pPr>
            <a:lvl7pPr marL="914400" algn="l" rtl="0" fontAlgn="base">
              <a:lnSpc>
                <a:spcPct val="85000"/>
              </a:lnSpc>
              <a:spcBef>
                <a:spcPct val="0"/>
              </a:spcBef>
              <a:spcAft>
                <a:spcPct val="0"/>
              </a:spcAft>
              <a:defRPr sz="4800">
                <a:solidFill>
                  <a:srgbClr val="404040"/>
                </a:solidFill>
                <a:latin typeface="Calibri Light" panose="020F0302020204030204" pitchFamily="34" charset="0"/>
              </a:defRPr>
            </a:lvl7pPr>
            <a:lvl8pPr marL="1371600" algn="l" rtl="0" fontAlgn="base">
              <a:lnSpc>
                <a:spcPct val="85000"/>
              </a:lnSpc>
              <a:spcBef>
                <a:spcPct val="0"/>
              </a:spcBef>
              <a:spcAft>
                <a:spcPct val="0"/>
              </a:spcAft>
              <a:defRPr sz="4800">
                <a:solidFill>
                  <a:srgbClr val="404040"/>
                </a:solidFill>
                <a:latin typeface="Calibri Light" panose="020F0302020204030204" pitchFamily="34" charset="0"/>
              </a:defRPr>
            </a:lvl8pPr>
            <a:lvl9pPr marL="1828800" algn="l" rtl="0" fontAlgn="base">
              <a:lnSpc>
                <a:spcPct val="85000"/>
              </a:lnSpc>
              <a:spcBef>
                <a:spcPct val="0"/>
              </a:spcBef>
              <a:spcAft>
                <a:spcPct val="0"/>
              </a:spcAft>
              <a:defRPr sz="4800">
                <a:solidFill>
                  <a:srgbClr val="404040"/>
                </a:solidFill>
                <a:latin typeface="Calibri Light" panose="020F0302020204030204" pitchFamily="34" charset="0"/>
              </a:defRPr>
            </a:lvl9pPr>
          </a:lstStyle>
          <a:p>
            <a:pPr marL="0" marR="0" lvl="0" indent="0" algn="ctr" defTabSz="699557" rtl="0" eaLnBrk="1" fontAlgn="base" latinLnBrk="0" hangingPunct="1">
              <a:lnSpc>
                <a:spcPct val="100000"/>
              </a:lnSpc>
              <a:spcBef>
                <a:spcPct val="0"/>
              </a:spcBef>
              <a:spcAft>
                <a:spcPct val="0"/>
              </a:spcAft>
              <a:buClrTx/>
              <a:buSzTx/>
              <a:buFontTx/>
              <a:buNone/>
              <a:tabLst/>
              <a:defRPr/>
            </a:pPr>
            <a:r>
              <a:rPr kumimoji="0" lang="en-US" sz="4400" b="0" i="0" u="none" strike="noStrike" kern="1200" cap="none" spc="-38" normalizeH="0" baseline="0" noProof="0" dirty="0">
                <a:ln w="3175">
                  <a:noFill/>
                </a:ln>
                <a:solidFill>
                  <a:schemeClr val="bg1"/>
                </a:solidFill>
                <a:effectLst/>
                <a:uLnTx/>
                <a:uFillTx/>
                <a:latin typeface="Montserrat" panose="00000500000000000000" pitchFamily="2" charset="0"/>
              </a:rPr>
              <a:t>Sovereignty Means</a:t>
            </a:r>
          </a:p>
        </p:txBody>
      </p:sp>
      <p:sp>
        <p:nvSpPr>
          <p:cNvPr id="3" name="Content Placeholder 2">
            <a:extLst>
              <a:ext uri="{FF2B5EF4-FFF2-40B4-BE49-F238E27FC236}">
                <a16:creationId xmlns:a16="http://schemas.microsoft.com/office/drawing/2014/main" id="{4E4310D2-3B3F-46F6-587C-E3E5364ADEA5}"/>
              </a:ext>
            </a:extLst>
          </p:cNvPr>
          <p:cNvSpPr txBox="1">
            <a:spLocks noChangeArrowheads="1"/>
          </p:cNvSpPr>
          <p:nvPr/>
        </p:nvSpPr>
        <p:spPr bwMode="auto">
          <a:xfrm>
            <a:off x="180975" y="1752601"/>
            <a:ext cx="5915025" cy="41528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lstStyle>
            <a:lvl1pPr marL="90488" indent="-90488">
              <a:lnSpc>
                <a:spcPct val="90000"/>
              </a:lnSpc>
              <a:spcBef>
                <a:spcPts val="1200"/>
              </a:spcBef>
              <a:spcAft>
                <a:spcPts val="200"/>
              </a:spcAft>
              <a:buClr>
                <a:schemeClr val="accent1"/>
              </a:buClr>
              <a:buSzPct val="100000"/>
              <a:buFont typeface="Calibri" panose="020F0502020204030204" pitchFamily="34" charset="0"/>
              <a:buChar char=" "/>
              <a:defRPr sz="2000">
                <a:solidFill>
                  <a:srgbClr val="404040"/>
                </a:solidFill>
                <a:latin typeface="Calibri" panose="020F0502020204030204" pitchFamily="34" charset="0"/>
              </a:defRPr>
            </a:lvl1pPr>
            <a:lvl2pPr marL="382588" indent="-182563">
              <a:lnSpc>
                <a:spcPct val="90000"/>
              </a:lnSpc>
              <a:spcBef>
                <a:spcPts val="200"/>
              </a:spcBef>
              <a:spcAft>
                <a:spcPts val="400"/>
              </a:spcAft>
              <a:buClr>
                <a:schemeClr val="accent1"/>
              </a:buClr>
              <a:buFont typeface="Calibri" panose="020F0502020204030204" pitchFamily="34" charset="0"/>
              <a:buChar char="◦"/>
              <a:defRPr>
                <a:solidFill>
                  <a:srgbClr val="404040"/>
                </a:solidFill>
                <a:latin typeface="Calibri" panose="020F0502020204030204" pitchFamily="34" charset="0"/>
              </a:defRPr>
            </a:lvl2pPr>
            <a:lvl3pPr marL="566738"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3pPr>
            <a:lvl4pPr marL="749300"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4pPr>
            <a:lvl5pPr marL="931863" indent="-182563">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5pPr>
            <a:lvl6pPr marL="13890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6pPr>
            <a:lvl7pPr marL="18462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7pPr>
            <a:lvl8pPr marL="23034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8pPr>
            <a:lvl9pPr marL="2760663" indent="-182563" eaLnBrk="0" fontAlgn="base" hangingPunct="0">
              <a:lnSpc>
                <a:spcPct val="90000"/>
              </a:lnSpc>
              <a:spcBef>
                <a:spcPts val="200"/>
              </a:spcBef>
              <a:spcAft>
                <a:spcPts val="400"/>
              </a:spcAft>
              <a:buClr>
                <a:schemeClr val="accent1"/>
              </a:buClr>
              <a:buFont typeface="Calibri" panose="020F0502020204030204" pitchFamily="34" charset="0"/>
              <a:buChar char="◦"/>
              <a:defRPr sz="1400">
                <a:solidFill>
                  <a:srgbClr val="404040"/>
                </a:solidFill>
                <a:latin typeface="Calibri" panose="020F0502020204030204" pitchFamily="34" charset="0"/>
              </a:defRPr>
            </a:lvl9pPr>
          </a:lstStyle>
          <a:p>
            <a:pPr marL="90488" marR="0" lvl="0" indent="-90488" defTabSz="91440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altLang="en-US" b="0" i="0" u="none" strike="noStrike" kern="0" cap="none" spc="0" normalizeH="0" baseline="0" noProof="0" dirty="0">
                <a:ln>
                  <a:noFill/>
                </a:ln>
                <a:solidFill>
                  <a:schemeClr val="tx1"/>
                </a:solidFill>
                <a:effectLst/>
                <a:uLnTx/>
                <a:uFillTx/>
                <a:latin typeface="Century Gothic" panose="020B0502020202020204" pitchFamily="34" charset="0"/>
              </a:rPr>
              <a:t> Making tribal trust lands more easily accessible to tribal members:</a:t>
            </a:r>
          </a:p>
          <a:p>
            <a:pPr lvl="1" eaLnBrk="0" fontAlgn="base" hangingPunct="0">
              <a:buClrTx/>
              <a:buFont typeface="Wingdings" panose="05000000000000000000" pitchFamily="2" charset="2"/>
              <a:buChar char="q"/>
              <a:defRPr/>
            </a:pPr>
            <a:r>
              <a:rPr lang="en-US" altLang="en-US" sz="2000" kern="0" dirty="0">
                <a:solidFill>
                  <a:schemeClr val="tx1"/>
                </a:solidFill>
                <a:latin typeface="Century Gothic" panose="020B0502020202020204" pitchFamily="34" charset="0"/>
              </a:rPr>
              <a:t>Using our powers of eminent domain to obtain road &amp; utility easements and to establish land abandonment. </a:t>
            </a:r>
          </a:p>
          <a:p>
            <a:pPr lvl="1" eaLnBrk="0" fontAlgn="base" hangingPunct="0">
              <a:buClrTx/>
              <a:buFont typeface="Wingdings" panose="05000000000000000000" pitchFamily="2" charset="2"/>
              <a:buChar char="q"/>
              <a:defRPr/>
            </a:pPr>
            <a:r>
              <a:rPr lang="en-US" altLang="en-US" sz="2000" kern="0" dirty="0">
                <a:solidFill>
                  <a:schemeClr val="tx1"/>
                </a:solidFill>
                <a:latin typeface="Century Gothic" panose="020B0502020202020204" pitchFamily="34" charset="0"/>
              </a:rPr>
              <a:t>Set aside land for housing</a:t>
            </a:r>
          </a:p>
          <a:p>
            <a:pPr lvl="1" indent="-90488" eaLnBrk="0" fontAlgn="base" hangingPunct="0">
              <a:spcBef>
                <a:spcPts val="1200"/>
              </a:spcBef>
              <a:spcAft>
                <a:spcPts val="200"/>
              </a:spcAft>
              <a:buClrTx/>
              <a:buSzPct val="100000"/>
              <a:buFont typeface="Wingdings" panose="05000000000000000000" pitchFamily="2" charset="2"/>
              <a:buChar char="q"/>
              <a:defRPr/>
            </a:pPr>
            <a:endParaRPr kumimoji="0" lang="en-US" altLang="en-US" sz="2000" b="0" i="0" u="none" strike="noStrike" kern="0" cap="none" spc="0" normalizeH="0" baseline="0" noProof="0" dirty="0">
              <a:ln>
                <a:noFill/>
              </a:ln>
              <a:solidFill>
                <a:schemeClr val="tx1"/>
              </a:solidFill>
              <a:effectLst/>
              <a:uLnTx/>
              <a:uFillTx/>
              <a:latin typeface="Century Gothic" panose="020B0502020202020204" pitchFamily="34" charset="0"/>
            </a:endParaRPr>
          </a:p>
          <a:p>
            <a:pPr marL="90170" marR="0" lvl="0" indent="-90170" defTabSz="91440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altLang="en-US" b="0" i="0" u="none" strike="noStrike" kern="0" cap="none" spc="0" normalizeH="0" baseline="0" noProof="0" dirty="0">
                <a:ln>
                  <a:noFill/>
                </a:ln>
                <a:solidFill>
                  <a:schemeClr val="tx1"/>
                </a:solidFill>
                <a:effectLst/>
                <a:uLnTx/>
                <a:uFillTx/>
                <a:latin typeface="Century Gothic" panose="020B0502020202020204" pitchFamily="34" charset="0"/>
              </a:rPr>
              <a:t>Making land  freely transferable among tribal members</a:t>
            </a:r>
            <a:endParaRPr lang="en-US" altLang="en-US" b="0" i="0" u="none" strike="noStrike" kern="0" cap="none" spc="0" normalizeH="0" baseline="0" noProof="0" dirty="0">
              <a:ln>
                <a:noFill/>
              </a:ln>
              <a:solidFill>
                <a:schemeClr val="tx1"/>
              </a:solidFill>
              <a:effectLst/>
              <a:uLnTx/>
              <a:uFillTx/>
              <a:latin typeface="Century Gothic" panose="020B0502020202020204" pitchFamily="34" charset="0"/>
            </a:endParaRPr>
          </a:p>
          <a:p>
            <a:pPr marL="90488" marR="0" lvl="0" indent="-90488" defTabSz="91440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altLang="en-US" b="0" i="0" u="none" strike="noStrike" kern="0" cap="none" spc="0" normalizeH="0" baseline="0" noProof="0" dirty="0">
                <a:ln>
                  <a:noFill/>
                </a:ln>
                <a:solidFill>
                  <a:schemeClr val="tx1"/>
                </a:solidFill>
                <a:effectLst/>
                <a:uLnTx/>
                <a:uFillTx/>
                <a:latin typeface="Century Gothic" panose="020B0502020202020204" pitchFamily="34" charset="0"/>
              </a:rPr>
              <a:t>Removing burdensome administrative processes to land interest ownership and housing development</a:t>
            </a:r>
          </a:p>
          <a:p>
            <a:pPr marL="90488" marR="0" lvl="0" indent="-90488" defTabSz="914400" eaLnBrk="0" fontAlgn="base" latinLnBrk="0" hangingPunct="0">
              <a:lnSpc>
                <a:spcPct val="90000"/>
              </a:lnSpc>
              <a:spcBef>
                <a:spcPts val="1200"/>
              </a:spcBef>
              <a:spcAft>
                <a:spcPts val="200"/>
              </a:spcAft>
              <a:buClr>
                <a:srgbClr val="E48312"/>
              </a:buClr>
              <a:buSzPct val="100000"/>
              <a:buFont typeface="Wingdings" panose="05000000000000000000" pitchFamily="2" charset="2"/>
              <a:buChar char="q"/>
              <a:tabLst/>
              <a:defRPr/>
            </a:pPr>
            <a:endParaRPr kumimoji="0" lang="en-US" altLang="en-US" sz="2000" b="0" i="0" u="none" strike="noStrike" kern="0" cap="none" spc="0" normalizeH="0" baseline="0" noProof="0" dirty="0">
              <a:ln>
                <a:noFill/>
              </a:ln>
              <a:solidFill>
                <a:schemeClr val="tx1"/>
              </a:solidFill>
              <a:effectLst/>
              <a:uLnTx/>
              <a:uFillTx/>
              <a:latin typeface="Calibri" panose="020F0502020204030204" pitchFamily="34" charset="0"/>
            </a:endParaRPr>
          </a:p>
          <a:p>
            <a:pPr marL="90488" marR="0" lvl="0" indent="-90488" defTabSz="914400" eaLnBrk="0" fontAlgn="base" latinLnBrk="0" hangingPunct="0">
              <a:lnSpc>
                <a:spcPct val="90000"/>
              </a:lnSpc>
              <a:spcBef>
                <a:spcPts val="1200"/>
              </a:spcBef>
              <a:spcAft>
                <a:spcPts val="200"/>
              </a:spcAft>
              <a:buClr>
                <a:srgbClr val="E48312"/>
              </a:buClr>
              <a:buSzPct val="100000"/>
              <a:buFont typeface="Calibri" panose="020F0502020204030204" pitchFamily="34" charset="0"/>
              <a:buChar char=" "/>
              <a:tabLst/>
              <a:defRPr/>
            </a:pPr>
            <a:endParaRPr kumimoji="0" lang="en-US" altLang="en-US" sz="2000" b="0" i="0" u="none" strike="noStrike" kern="0" cap="none" spc="0" normalizeH="0" baseline="0" noProof="0" dirty="0">
              <a:ln>
                <a:noFill/>
              </a:ln>
              <a:solidFill>
                <a:schemeClr val="tx1"/>
              </a:solidFill>
              <a:effectLst/>
              <a:uLnTx/>
              <a:uFillTx/>
              <a:latin typeface="Calibri" panose="020F0502020204030204" pitchFamily="34" charset="0"/>
            </a:endParaRPr>
          </a:p>
        </p:txBody>
      </p:sp>
      <p:sp>
        <p:nvSpPr>
          <p:cNvPr id="4" name="Content Placeholder 3">
            <a:extLst>
              <a:ext uri="{FF2B5EF4-FFF2-40B4-BE49-F238E27FC236}">
                <a16:creationId xmlns:a16="http://schemas.microsoft.com/office/drawing/2014/main" id="{ACD97A53-E12A-FE98-C339-5A3D2A36DE9F}"/>
              </a:ext>
            </a:extLst>
          </p:cNvPr>
          <p:cNvSpPr txBox="1">
            <a:spLocks/>
          </p:cNvSpPr>
          <p:nvPr/>
        </p:nvSpPr>
        <p:spPr>
          <a:xfrm>
            <a:off x="6824845" y="1752601"/>
            <a:ext cx="5186180" cy="4022725"/>
          </a:xfrm>
          <a:prstGeom prst="rect">
            <a:avLst/>
          </a:prstGeom>
        </p:spPr>
        <p:txBody>
          <a:bodyPr/>
          <a:lstStyle>
            <a:lvl1pPr marL="90488" indent="-90488" algn="l" rtl="0" eaLnBrk="0" fontAlgn="base" hangingPunct="0">
              <a:lnSpc>
                <a:spcPct val="90000"/>
              </a:lnSpc>
              <a:spcBef>
                <a:spcPts val="1200"/>
              </a:spcBef>
              <a:spcAft>
                <a:spcPts val="200"/>
              </a:spcAft>
              <a:buClr>
                <a:schemeClr val="accent1"/>
              </a:buClr>
              <a:buSzPct val="100000"/>
              <a:buFont typeface="Calibri" panose="020F0502020204030204" pitchFamily="34" charset="0"/>
              <a:buChar char=" "/>
              <a:defRPr sz="2000" kern="1200">
                <a:solidFill>
                  <a:srgbClr val="404040"/>
                </a:solidFill>
                <a:latin typeface="+mn-lt"/>
                <a:ea typeface="+mn-ea"/>
                <a:cs typeface="+mn-cs"/>
              </a:defRPr>
            </a:lvl1pPr>
            <a:lvl2pPr marL="38258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kern="1200">
                <a:solidFill>
                  <a:srgbClr val="404040"/>
                </a:solidFill>
                <a:latin typeface="+mn-lt"/>
                <a:ea typeface="+mn-ea"/>
                <a:cs typeface="+mn-cs"/>
              </a:defRPr>
            </a:lvl2pPr>
            <a:lvl3pPr marL="566738"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3pPr>
            <a:lvl4pPr marL="749300"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4pPr>
            <a:lvl5pPr marL="931863" indent="-182563" algn="l" rtl="0" eaLnBrk="0" fontAlgn="base" hangingPunct="0">
              <a:lnSpc>
                <a:spcPct val="90000"/>
              </a:lnSpc>
              <a:spcBef>
                <a:spcPts val="200"/>
              </a:spcBef>
              <a:spcAft>
                <a:spcPts val="400"/>
              </a:spcAft>
              <a:buClr>
                <a:schemeClr val="accent1"/>
              </a:buClr>
              <a:buFont typeface="Calibri" panose="020F0502020204030204" pitchFamily="34" charset="0"/>
              <a:buChar char="◦"/>
              <a:defRPr sz="1400" kern="1200">
                <a:solidFill>
                  <a:srgbClr val="404040"/>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sz="2000" b="0" i="0" u="none" strike="noStrike" kern="1200" cap="none" spc="0" normalizeH="0" baseline="0" noProof="0" dirty="0">
                <a:ln>
                  <a:noFill/>
                </a:ln>
                <a:solidFill>
                  <a:schemeClr val="bg1"/>
                </a:solidFill>
                <a:effectLst/>
                <a:uLnTx/>
                <a:uFillTx/>
                <a:latin typeface="Century Gothic" panose="020B0502020202020204" pitchFamily="34" charset="0"/>
              </a:rPr>
              <a:t> </a:t>
            </a: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Real Property laws/policies:</a:t>
            </a:r>
          </a:p>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lang="en-US" dirty="0">
                <a:solidFill>
                  <a:schemeClr val="tx1"/>
                </a:solidFill>
                <a:latin typeface="Century Gothic" panose="020B0502020202020204" pitchFamily="34" charset="0"/>
              </a:rPr>
              <a:t> A Land Records Office </a:t>
            </a:r>
            <a:endPar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endParaRPr>
          </a:p>
          <a:p>
            <a:pPr lvl="0">
              <a:buClrTx/>
              <a:buFont typeface="Wingdings" panose="05000000000000000000" pitchFamily="2" charset="2"/>
              <a:buChar char="q"/>
              <a:defRPr/>
            </a:pPr>
            <a:r>
              <a:rPr lang="en-US" dirty="0">
                <a:solidFill>
                  <a:schemeClr val="tx1"/>
                </a:solidFill>
                <a:latin typeface="Century Gothic" panose="020B0502020202020204" pitchFamily="34" charset="0"/>
              </a:rPr>
              <a:t>Clear &amp; concise Residential lease process</a:t>
            </a:r>
          </a:p>
          <a:p>
            <a:pPr lvl="0">
              <a:buClrTx/>
              <a:buFont typeface="Wingdings" panose="05000000000000000000" pitchFamily="2" charset="2"/>
              <a:buChar char="q"/>
              <a:defRPr/>
            </a:pPr>
            <a:r>
              <a:rPr lang="en-US" sz="2000" dirty="0">
                <a:solidFill>
                  <a:schemeClr val="tx1"/>
                </a:solidFill>
                <a:latin typeface="Century Gothic" panose="020B0502020202020204" pitchFamily="34" charset="0"/>
              </a:rPr>
              <a:t>Everyone knows what office to go to.</a:t>
            </a:r>
          </a:p>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Build</a:t>
            </a:r>
            <a:r>
              <a:rPr lang="en-US" dirty="0">
                <a:solidFill>
                  <a:schemeClr val="tx1"/>
                </a:solidFill>
                <a:latin typeface="Century Gothic" panose="020B0502020202020204" pitchFamily="34" charset="0"/>
              </a:rPr>
              <a:t> </a:t>
            </a:r>
            <a:r>
              <a:rPr kumimoji="0" lang="en-US" sz="2000" b="0" i="0" u="none" strike="noStrike" kern="1200" cap="none" spc="0" normalizeH="0" baseline="0" noProof="0" dirty="0">
                <a:ln>
                  <a:noFill/>
                </a:ln>
                <a:solidFill>
                  <a:schemeClr val="tx1"/>
                </a:solidFill>
                <a:effectLst/>
                <a:uLnTx/>
                <a:uFillTx/>
                <a:latin typeface="Century Gothic" panose="020B0502020202020204" pitchFamily="34" charset="0"/>
              </a:rPr>
              <a:t>capacity within the Tribe</a:t>
            </a:r>
          </a:p>
          <a:p>
            <a:pPr marL="90488" marR="0" lvl="0" indent="-90488" algn="l" defTabSz="914400" rtl="0" eaLnBrk="0" fontAlgn="base" latinLnBrk="0" hangingPunct="0">
              <a:lnSpc>
                <a:spcPct val="90000"/>
              </a:lnSpc>
              <a:spcBef>
                <a:spcPts val="1200"/>
              </a:spcBef>
              <a:spcAft>
                <a:spcPts val="200"/>
              </a:spcAft>
              <a:buClrTx/>
              <a:buSzPct val="100000"/>
              <a:buFont typeface="Wingdings" panose="05000000000000000000" pitchFamily="2" charset="2"/>
              <a:buChar char="q"/>
              <a:tabLst/>
              <a:defRPr/>
            </a:pPr>
            <a:r>
              <a:rPr lang="en-US" dirty="0">
                <a:solidFill>
                  <a:schemeClr val="tx1"/>
                </a:solidFill>
                <a:latin typeface="Century Gothic" panose="020B0502020202020204" pitchFamily="34" charset="0"/>
              </a:rPr>
              <a:t>Address </a:t>
            </a:r>
            <a:r>
              <a:rPr lang="en-US" dirty="0" err="1">
                <a:solidFill>
                  <a:schemeClr val="tx1"/>
                </a:solidFill>
                <a:latin typeface="Century Gothic" panose="020B0502020202020204" pitchFamily="34" charset="0"/>
              </a:rPr>
              <a:t>unprobated</a:t>
            </a:r>
            <a:r>
              <a:rPr lang="en-US" dirty="0">
                <a:solidFill>
                  <a:schemeClr val="tx1"/>
                </a:solidFill>
                <a:latin typeface="Century Gothic" panose="020B0502020202020204" pitchFamily="34" charset="0"/>
              </a:rPr>
              <a:t> lands </a:t>
            </a:r>
          </a:p>
          <a:p>
            <a:pPr marL="0" marR="0" lvl="0" indent="0" algn="l" defTabSz="914400" rtl="0" eaLnBrk="0" fontAlgn="base" latinLnBrk="0" hangingPunct="0">
              <a:lnSpc>
                <a:spcPct val="90000"/>
              </a:lnSpc>
              <a:spcBef>
                <a:spcPts val="1200"/>
              </a:spcBef>
              <a:spcAft>
                <a:spcPts val="200"/>
              </a:spcAft>
              <a:buClrTx/>
              <a:buSzPct val="100000"/>
              <a:buNone/>
              <a:tabLst/>
              <a:defRPr/>
            </a:pPr>
            <a:endParaRPr kumimoji="0" lang="en-US" sz="2000" b="0" i="0" u="none" strike="noStrike" kern="1200" cap="none" spc="0" normalizeH="0" baseline="0" noProof="0" dirty="0">
              <a:ln>
                <a:noFill/>
              </a:ln>
              <a:solidFill>
                <a:schemeClr val="tx1"/>
              </a:solidFill>
              <a:effectLst/>
              <a:uLnTx/>
              <a:uFillTx/>
              <a:latin typeface="Calibri" panose="020F0502020204030204"/>
              <a:ea typeface="+mn-ea"/>
              <a:cs typeface="+mn-cs"/>
            </a:endParaRPr>
          </a:p>
          <a:p>
            <a:pPr marL="382588" marR="0" lvl="1" indent="-182563" algn="l" defTabSz="914400" rtl="0" eaLnBrk="0" fontAlgn="base" latinLnBrk="0" hangingPunct="0">
              <a:lnSpc>
                <a:spcPct val="90000"/>
              </a:lnSpc>
              <a:spcBef>
                <a:spcPts val="200"/>
              </a:spcBef>
              <a:spcAft>
                <a:spcPts val="400"/>
              </a:spcAft>
              <a:buClrTx/>
              <a:buSzTx/>
              <a:buFont typeface="Wingdings" panose="05000000000000000000" pitchFamily="2" charset="2"/>
              <a:buChar char="q"/>
              <a:tabLst/>
              <a:defRPr/>
            </a:pPr>
            <a:endParaRPr kumimoji="0" lang="en-US" sz="1800" b="0" i="0" u="none" strike="noStrike" kern="1200" cap="none" spc="0" normalizeH="0" baseline="0" noProof="0" dirty="0">
              <a:ln>
                <a:noFill/>
              </a:ln>
              <a:solidFill>
                <a:schemeClr val="tx1"/>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60400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family standing in front of a house&#10;&#10;Description automatically generated">
            <a:extLst>
              <a:ext uri="{FF2B5EF4-FFF2-40B4-BE49-F238E27FC236}">
                <a16:creationId xmlns:a16="http://schemas.microsoft.com/office/drawing/2014/main" id="{4454CE92-5B52-7858-8674-703A6C603126}"/>
              </a:ext>
            </a:extLst>
          </p:cNvPr>
          <p:cNvPicPr>
            <a:picLocks noChangeAspect="1"/>
          </p:cNvPicPr>
          <p:nvPr/>
        </p:nvPicPr>
        <p:blipFill>
          <a:blip r:embed="rId2"/>
          <a:stretch>
            <a:fillRect/>
          </a:stretch>
        </p:blipFill>
        <p:spPr>
          <a:xfrm>
            <a:off x="0" y="325671"/>
            <a:ext cx="8240690" cy="5734661"/>
          </a:xfrm>
          <a:prstGeom prst="rect">
            <a:avLst/>
          </a:prstGeom>
        </p:spPr>
      </p:pic>
      <p:sp>
        <p:nvSpPr>
          <p:cNvPr id="2" name="TextBox 1">
            <a:extLst>
              <a:ext uri="{FF2B5EF4-FFF2-40B4-BE49-F238E27FC236}">
                <a16:creationId xmlns:a16="http://schemas.microsoft.com/office/drawing/2014/main" id="{B0F73DEB-6D76-56EC-D7C2-877A84463170}"/>
              </a:ext>
            </a:extLst>
          </p:cNvPr>
          <p:cNvSpPr txBox="1"/>
          <p:nvPr/>
        </p:nvSpPr>
        <p:spPr>
          <a:xfrm>
            <a:off x="8812190" y="1915728"/>
            <a:ext cx="3532210" cy="2554545"/>
          </a:xfrm>
          <a:prstGeom prst="rect">
            <a:avLst/>
          </a:prstGeom>
          <a:noFill/>
        </p:spPr>
        <p:txBody>
          <a:bodyPr wrap="square" rtlCol="0">
            <a:spAutoFit/>
          </a:bodyPr>
          <a:lstStyle/>
          <a:p>
            <a:r>
              <a:rPr lang="en-US" sz="4000" dirty="0">
                <a:solidFill>
                  <a:schemeClr val="bg1"/>
                </a:solidFill>
                <a:latin typeface="Century Gothic" panose="020B0502020202020204" pitchFamily="34" charset="0"/>
              </a:rPr>
              <a:t>Let’s bring our tribal members home!</a:t>
            </a:r>
          </a:p>
        </p:txBody>
      </p:sp>
    </p:spTree>
    <p:extLst>
      <p:ext uri="{BB962C8B-B14F-4D97-AF65-F5344CB8AC3E}">
        <p14:creationId xmlns:p14="http://schemas.microsoft.com/office/powerpoint/2010/main" val="298309517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6" descr="A wooden frame of a house under construction&#10;&#10;Description automatically generated">
            <a:extLst>
              <a:ext uri="{FF2B5EF4-FFF2-40B4-BE49-F238E27FC236}">
                <a16:creationId xmlns:a16="http://schemas.microsoft.com/office/drawing/2014/main" id="{DA234266-40A6-0F71-E3D0-33EB39AB9A52}"/>
              </a:ext>
            </a:extLst>
          </p:cNvPr>
          <p:cNvPicPr>
            <a:picLocks noChangeAspect="1"/>
          </p:cNvPicPr>
          <p:nvPr/>
        </p:nvPicPr>
        <p:blipFill rotWithShape="1">
          <a:blip r:embed="rId3"/>
          <a:srcRect l="2327" t="31818" r="6764"/>
          <a:stretch/>
        </p:blipFill>
        <p:spPr>
          <a:xfrm>
            <a:off x="20" y="10"/>
            <a:ext cx="12191980" cy="5575029"/>
          </a:xfrm>
          <a:prstGeom prst="rect">
            <a:avLst/>
          </a:prstGeom>
        </p:spPr>
      </p:pic>
      <p:sp>
        <p:nvSpPr>
          <p:cNvPr id="16" name="Rectangle 15">
            <a:extLst>
              <a:ext uri="{FF2B5EF4-FFF2-40B4-BE49-F238E27FC236}">
                <a16:creationId xmlns:a16="http://schemas.microsoft.com/office/drawing/2014/main" id="{B6B73270-4499-35ED-8480-437F36A403CA}"/>
              </a:ext>
            </a:extLst>
          </p:cNvPr>
          <p:cNvSpPr/>
          <p:nvPr/>
        </p:nvSpPr>
        <p:spPr>
          <a:xfrm>
            <a:off x="0" y="0"/>
            <a:ext cx="12192000" cy="5581650"/>
          </a:xfrm>
          <a:prstGeom prst="rect">
            <a:avLst/>
          </a:prstGeom>
          <a:gradFill flip="none" rotWithShape="1">
            <a:gsLst>
              <a:gs pos="100000">
                <a:schemeClr val="tx1">
                  <a:alpha val="46000"/>
                </a:schemeClr>
              </a:gs>
              <a:gs pos="100000">
                <a:schemeClr val="tx1">
                  <a:alpha val="55000"/>
                </a:schemeClr>
              </a:gs>
            </a:gsLst>
            <a:lin ang="162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Placeholder 6" descr="A wooden frame of a house under construction&#10;&#10;Description automatically generated">
            <a:extLst>
              <a:ext uri="{FF2B5EF4-FFF2-40B4-BE49-F238E27FC236}">
                <a16:creationId xmlns:a16="http://schemas.microsoft.com/office/drawing/2014/main" id="{54582CF1-B627-B6A4-B070-5DB38ED28135}"/>
              </a:ext>
            </a:extLst>
          </p:cNvPr>
          <p:cNvPicPr>
            <a:picLocks noGrp="1" noChangeAspect="1"/>
          </p:cNvPicPr>
          <p:nvPr>
            <p:ph type="pic" sz="quarter" idx="4294967295"/>
          </p:nvPr>
        </p:nvPicPr>
        <p:blipFill rotWithShape="1">
          <a:blip r:embed="rId3">
            <a:alphaModFix/>
          </a:blip>
          <a:srcRect l="2327" t="31818" r="6764"/>
          <a:stretch/>
        </p:blipFill>
        <p:spPr>
          <a:xfrm>
            <a:off x="0" y="-6350"/>
            <a:ext cx="12192000" cy="5581650"/>
          </a:xfrm>
          <a:prstGeom prst="rect">
            <a:avLst/>
          </a:prstGeom>
          <a:gradFill>
            <a:gsLst>
              <a:gs pos="8000">
                <a:schemeClr val="tx1"/>
              </a:gs>
              <a:gs pos="74000">
                <a:schemeClr val="tx1"/>
              </a:gs>
              <a:gs pos="83000">
                <a:schemeClr val="tx1"/>
              </a:gs>
              <a:gs pos="100000">
                <a:schemeClr val="accent1">
                  <a:lumMod val="30000"/>
                  <a:lumOff val="70000"/>
                </a:schemeClr>
              </a:gs>
            </a:gsLst>
            <a:lin ang="5400000" scaled="1"/>
          </a:gradFill>
        </p:spPr>
      </p:pic>
      <p:sp>
        <p:nvSpPr>
          <p:cNvPr id="3" name="TextBox 2">
            <a:extLst>
              <a:ext uri="{FF2B5EF4-FFF2-40B4-BE49-F238E27FC236}">
                <a16:creationId xmlns:a16="http://schemas.microsoft.com/office/drawing/2014/main" id="{85844A07-6A36-C76D-2933-011CBD10BDEC}"/>
              </a:ext>
            </a:extLst>
          </p:cNvPr>
          <p:cNvSpPr txBox="1"/>
          <p:nvPr/>
        </p:nvSpPr>
        <p:spPr>
          <a:xfrm>
            <a:off x="338137" y="5575039"/>
            <a:ext cx="11515725" cy="1154162"/>
          </a:xfrm>
          <a:prstGeom prst="rect">
            <a:avLst/>
          </a:prstGeom>
          <a:noFill/>
        </p:spPr>
        <p:txBody>
          <a:bodyPr wrap="square">
            <a:spAutoFit/>
          </a:bodyPr>
          <a:lstStyle/>
          <a:p>
            <a:pPr algn="ctr"/>
            <a:r>
              <a:rPr lang="en-US" sz="4100" dirty="0">
                <a:solidFill>
                  <a:schemeClr val="bg1"/>
                </a:solidFill>
              </a:rPr>
              <a:t>Contact Info:    </a:t>
            </a:r>
            <a:r>
              <a:rPr lang="en-US" sz="2800" dirty="0">
                <a:solidFill>
                  <a:schemeClr val="bg1"/>
                </a:solidFill>
              </a:rPr>
              <a:t>Denise Zuni, Sh’eh Wheef Law Offices, P.C.</a:t>
            </a:r>
            <a:r>
              <a:rPr lang="en-US" sz="2000" dirty="0">
                <a:solidFill>
                  <a:schemeClr val="bg1"/>
                </a:solidFill>
              </a:rPr>
              <a:t>	</a:t>
            </a:r>
          </a:p>
          <a:p>
            <a:pPr algn="ctr"/>
            <a:r>
              <a:rPr lang="en-US" sz="2800" dirty="0">
                <a:solidFill>
                  <a:schemeClr val="bg1"/>
                </a:solidFill>
                <a:hlinkClick r:id="rId4">
                  <a:extLst>
                    <a:ext uri="{A12FA001-AC4F-418D-AE19-62706E023703}">
                      <ahyp:hlinkClr xmlns:ahyp="http://schemas.microsoft.com/office/drawing/2018/hyperlinkcolor" val="tx"/>
                    </a:ext>
                  </a:extLst>
                </a:hlinkClick>
              </a:rPr>
              <a:t>dzuni@live.com</a:t>
            </a:r>
            <a:r>
              <a:rPr lang="en-US" sz="2000" dirty="0">
                <a:solidFill>
                  <a:schemeClr val="tx2">
                    <a:lumMod val="75000"/>
                    <a:lumOff val="25000"/>
                  </a:schemeClr>
                </a:solidFill>
              </a:rPr>
              <a:t>	</a:t>
            </a:r>
          </a:p>
        </p:txBody>
      </p:sp>
    </p:spTree>
    <p:extLst>
      <p:ext uri="{BB962C8B-B14F-4D97-AF65-F5344CB8AC3E}">
        <p14:creationId xmlns:p14="http://schemas.microsoft.com/office/powerpoint/2010/main" val="361602259"/>
      </p:ext>
    </p:extLst>
  </p:cSld>
  <p:clrMapOvr>
    <a:masterClrMapping/>
  </p:clrMapOvr>
</p:sld>
</file>

<file path=ppt/theme/theme1.xml><?xml version="1.0" encoding="utf-8"?>
<a:theme xmlns:a="http://schemas.openxmlformats.org/drawingml/2006/main" name="ONAP Housing Summit 2025 - PowerPoint_FINAL_3 (002)">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NAP Housing Summit 2025 - PowerPoint_FINAL_3 (002).potx" id="{0711381D-9D0F-48A5-8B91-B90A2FFDD613}" vid="{4ECC4D60-027E-45DE-8510-AC82D3FA0FF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59547690B337748867CACB3F0F9CDCD" ma:contentTypeVersion="16" ma:contentTypeDescription="Create a new document." ma:contentTypeScope="" ma:versionID="a35a6384e3bcf2230ee811b5d2d1eb74">
  <xsd:schema xmlns:xsd="http://www.w3.org/2001/XMLSchema" xmlns:xs="http://www.w3.org/2001/XMLSchema" xmlns:p="http://schemas.microsoft.com/office/2006/metadata/properties" xmlns:ns2="e0d11759-33fd-4c3e-9592-e31560a5f753" xmlns:ns3="958bc3fe-b502-4578-b145-b7cf846a3763" targetNamespace="http://schemas.microsoft.com/office/2006/metadata/properties" ma:root="true" ma:fieldsID="004a0bb1d0aeb87e9f7fa7bfdaae331d" ns2:_="" ns3:_="">
    <xsd:import namespace="e0d11759-33fd-4c3e-9592-e31560a5f753"/>
    <xsd:import namespace="958bc3fe-b502-4578-b145-b7cf846a3763"/>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BillingMetadata"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0d11759-33fd-4c3e-9592-e31560a5f75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4e84032d-d509-4fe6-88de-25e26b17c9e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MediaServiceLocation" ma:index="23"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58bc3fe-b502-4578-b145-b7cf846a376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67dcd78-f552-48a7-830b-ad75b640e40f}" ma:internalName="TaxCatchAll" ma:showField="CatchAllData" ma:web="958bc3fe-b502-4578-b145-b7cf846a376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958bc3fe-b502-4578-b145-b7cf846a3763" xsi:nil="true"/>
    <lcf76f155ced4ddcb4097134ff3c332f xmlns="e0d11759-33fd-4c3e-9592-e31560a5f75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A6CB2F4-D126-4DDE-9F63-E913BAA64705}">
  <ds:schemaRefs>
    <ds:schemaRef ds:uri="http://schemas.microsoft.com/sharepoint/v3/contenttype/forms"/>
  </ds:schemaRefs>
</ds:datastoreItem>
</file>

<file path=customXml/itemProps2.xml><?xml version="1.0" encoding="utf-8"?>
<ds:datastoreItem xmlns:ds="http://schemas.openxmlformats.org/officeDocument/2006/customXml" ds:itemID="{C7827998-13EB-4159-9035-107B7A4ED7F7}"/>
</file>

<file path=customXml/itemProps3.xml><?xml version="1.0" encoding="utf-8"?>
<ds:datastoreItem xmlns:ds="http://schemas.openxmlformats.org/officeDocument/2006/customXml" ds:itemID="{2DD259F0-0D39-4324-B13D-C10D22D6B6BD}">
  <ds:schemaRefs>
    <ds:schemaRef ds:uri="http://purl.org/dc/elements/1.1/"/>
    <ds:schemaRef ds:uri="http://purl.org/dc/dcmitype/"/>
    <ds:schemaRef ds:uri="http://purl.org/dc/terms/"/>
    <ds:schemaRef ds:uri="dd11ccd4-dc44-4ba3-92ec-405d5352b04d"/>
    <ds:schemaRef ds:uri="http://schemas.microsoft.com/office/infopath/2007/PartnerControls"/>
    <ds:schemaRef ds:uri="5ee57df9-bb89-4980-b903-ebebcd5b32e8"/>
    <ds:schemaRef ds:uri="http://schemas.microsoft.com/office/2006/documentManagement/types"/>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Film Burn</Template>
  <TotalTime>1549</TotalTime>
  <Words>3962</Words>
  <Application>Microsoft Office PowerPoint</Application>
  <PresentationFormat>Widescreen</PresentationFormat>
  <Paragraphs>637</Paragraphs>
  <Slides>73</Slides>
  <Notes>5</Notes>
  <HiddenSlides>0</HiddenSlides>
  <MMClips>0</MMClips>
  <ScaleCrop>false</ScaleCrop>
  <HeadingPairs>
    <vt:vector size="4" baseType="variant">
      <vt:variant>
        <vt:lpstr>Theme</vt:lpstr>
      </vt:variant>
      <vt:variant>
        <vt:i4>1</vt:i4>
      </vt:variant>
      <vt:variant>
        <vt:lpstr>Slide Titles</vt:lpstr>
      </vt:variant>
      <vt:variant>
        <vt:i4>73</vt:i4>
      </vt:variant>
    </vt:vector>
  </HeadingPairs>
  <TitlesOfParts>
    <vt:vector size="74" baseType="lpstr">
      <vt:lpstr>ONAP Housing Summit 2025 - PowerPoint_FINAL_3 (002)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Building the Legal Infrastructure</vt:lpstr>
      <vt:lpstr>Lender Requirements</vt:lpstr>
      <vt:lpstr>Legal Infrastructure Required</vt:lpstr>
      <vt:lpstr>Mortgage Laws</vt:lpstr>
      <vt:lpstr>Tribal Mortgage Codes</vt:lpstr>
      <vt:lpstr>Cont. – Tribal Mortgage Codes</vt:lpstr>
      <vt:lpstr>Unique Components of  Tribal  Mortgage Codes</vt:lpstr>
      <vt:lpstr> Memorandum of  Understanding (MOU)</vt:lpstr>
      <vt:lpstr>The Residential Lease</vt:lpstr>
      <vt:lpstr>RESIDENTIAL LEASE</vt:lpstr>
      <vt:lpstr>PowerPoint Presentation</vt:lpstr>
      <vt:lpstr>What happens if Borrower defaults?</vt:lpstr>
      <vt:lpstr>Borrower Default</vt:lpstr>
      <vt:lpstr>What happens if Fed Agency gets the Home?</vt:lpstr>
      <vt:lpstr>WILL TRIBE LOSE THE LAND IF  BORROWER DEFAULTS?</vt:lpstr>
      <vt:lpstr>PowerPoint Presentation</vt:lpstr>
      <vt:lpstr>PowerPoint Presentation</vt:lpstr>
      <vt:lpstr>Tribal Trust Land Homeownership Act of 2025</vt:lpstr>
      <vt:lpstr>PowerPoint Presentation</vt:lpstr>
      <vt:lpstr>PowerPoint Presentation</vt:lpstr>
      <vt:lpstr>BEST PRACTICES – TRIBAL MORTGAGING  </vt:lpstr>
      <vt:lpstr>PowerPoint Presentation</vt:lpstr>
      <vt:lpstr>PowerPoint Presentation</vt:lpstr>
      <vt:lpstr>PowerPoint Presentation</vt:lpstr>
      <vt:lpstr>PowerPoint Presentation</vt:lpstr>
      <vt:lpstr>HEARTH</vt:lpstr>
      <vt:lpstr>STATEMENT OF GOVERNOR QUETAWKI PUEBLO OF ZUNI HEARTH Congressional Hearing</vt:lpstr>
      <vt:lpstr>What Does HEARTH Do?</vt:lpstr>
      <vt:lpstr>Synopsis</vt:lpstr>
      <vt:lpstr>Does the Law Require anything else? </vt:lpstr>
      <vt:lpstr>Will BIA Still Approve Mortgages?</vt:lpstr>
      <vt:lpstr>Tribes with Leasing Laws under  HEARTH</vt:lpstr>
      <vt:lpstr>What will BIA look at in approving  a Tribal Leasing Law?</vt:lpstr>
      <vt:lpstr>BIA Approval of Tribal Leasing Law</vt:lpstr>
      <vt:lpstr>What is BIA’s Role With Respect to HEARTH Leases?</vt:lpstr>
      <vt:lpstr>Can I Still Submit a Lease under 25 CFR Part 162?</vt:lpstr>
      <vt:lpstr>Challenges</vt:lpstr>
      <vt:lpstr>Weigh the Benefits Against the Costs</vt:lpstr>
      <vt:lpstr>  Is My Tribe Ready? </vt:lpstr>
      <vt:lpstr>We’re Ready! Where do we Start?</vt:lpstr>
      <vt:lpstr>Why HEARTH:  Working Group – November 2019</vt:lpstr>
      <vt:lpstr>Work Session:  Pueblo of Jemez HEARTH Leasing Law and Lease Review October 2021</vt:lpstr>
      <vt:lpstr>What Should my Tribes Residential Leasing Law Look Like?</vt:lpstr>
      <vt:lpstr>Developing your Leasing Law</vt:lpstr>
      <vt:lpstr>Tips</vt:lpstr>
      <vt:lpstr> HEARTH – BEST PRACTICES</vt:lpstr>
      <vt:lpstr>BIA National Policies</vt:lpstr>
      <vt:lpstr>Cont. BIA National Policies</vt:lpstr>
      <vt:lpstr>Need More Information?</vt:lpstr>
      <vt:lpstr>STATEMENT OF GOVERNOR EDWARD PAUL TORRES, PUEBLO OF ISLETA HEARTH Congressional Hearings</vt:lpstr>
      <vt:lpstr>Does My Tribe Have to Record Land Transactions?</vt:lpstr>
      <vt:lpstr>Creating a Lending Environment –  Should I Record my Land Transactions?</vt:lpstr>
      <vt:lpstr>PowerPoint Presentation</vt:lpstr>
      <vt:lpstr>What Should my Recording Policies Look Like</vt:lpstr>
      <vt:lpstr>Recording Policies, Cont.</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Danz</dc:creator>
  <cp:lastModifiedBy>Alesia Tapia</cp:lastModifiedBy>
  <cp:revision>86</cp:revision>
  <dcterms:created xsi:type="dcterms:W3CDTF">2026-04-23T21:06:49Z</dcterms:created>
  <dcterms:modified xsi:type="dcterms:W3CDTF">2026-08-31T04:51:05Z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0x010100E59547690B337748867CACB3F0F9CDCD</vt:lpwstr>
  </property>
  <property fmtid="{D5CDD505-2E9C-101B-9397-08002B2CF9AE}" pid="3" name="MediaServiceImageTags">
    <vt:lpwstr/>
  </property>
</Properties>
</file>