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4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2.xml" ContentType="application/vnd.openxmlformats-officedocument.presentationml.notesSlide+xml"/>
  <Override PartName="/ppt/theme/theme2.xml" ContentType="application/vnd.openxmlformats-officedocument.theme+xml"/>
  <Override PartName="/ppt/theme/theme1.xml" ContentType="application/vnd.openxmlformats-officedocument.theme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theme/theme5.xml" ContentType="application/vnd.openxmlformats-officedocument.theme+xml"/>
  <Override PartName="/ppt/theme/theme4.xml" ContentType="application/vnd.openxmlformats-officedocument.theme+xml"/>
  <Override PartName="/ppt/theme/theme3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customXml/itemProps1.xml" ContentType="application/vnd.openxmlformats-officedocument.customXmlProperties+xml"/>
  <Override PartName="/ppt/tags/tag1.xml" ContentType="application/vnd.openxmlformats-officedocument.presentationml.tags+xml"/>
  <Override PartName="/customXml/itemProps2.xml" ContentType="application/vnd.openxmlformats-officedocument.customXml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1" r:id="rId3"/>
    <p:sldMasterId id="2147483695" r:id="rId4"/>
    <p:sldMasterId id="2147483707" r:id="rId5"/>
    <p:sldMasterId id="2147483719" r:id="rId6"/>
  </p:sldMasterIdLst>
  <p:notesMasterIdLst>
    <p:notesMasterId r:id="rId27"/>
  </p:notesMasterIdLst>
  <p:sldIdLst>
    <p:sldId id="990" r:id="rId7"/>
    <p:sldId id="1003" r:id="rId8"/>
    <p:sldId id="1004" r:id="rId9"/>
    <p:sldId id="1005" r:id="rId10"/>
    <p:sldId id="1007" r:id="rId11"/>
    <p:sldId id="1006" r:id="rId12"/>
    <p:sldId id="992" r:id="rId13"/>
    <p:sldId id="995" r:id="rId14"/>
    <p:sldId id="994" r:id="rId15"/>
    <p:sldId id="993" r:id="rId16"/>
    <p:sldId id="998" r:id="rId17"/>
    <p:sldId id="997" r:id="rId18"/>
    <p:sldId id="1008" r:id="rId19"/>
    <p:sldId id="1013" r:id="rId20"/>
    <p:sldId id="1015" r:id="rId21"/>
    <p:sldId id="1000" r:id="rId22"/>
    <p:sldId id="991" r:id="rId23"/>
    <p:sldId id="1011" r:id="rId24"/>
    <p:sldId id="463" r:id="rId25"/>
    <p:sldId id="1014" r:id="rId26"/>
  </p:sldIdLst>
  <p:sldSz cx="9144000" cy="6858000" type="screen4x3"/>
  <p:notesSz cx="7010400" cy="9296400"/>
  <p:custDataLst>
    <p:tags r:id="rId2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2F67B58-8181-4630-87E3-BBDD373E94ED}">
          <p14:sldIdLst>
            <p14:sldId id="990"/>
            <p14:sldId id="1003"/>
            <p14:sldId id="1004"/>
            <p14:sldId id="1005"/>
            <p14:sldId id="1007"/>
            <p14:sldId id="1006"/>
            <p14:sldId id="992"/>
            <p14:sldId id="995"/>
            <p14:sldId id="994"/>
            <p14:sldId id="993"/>
            <p14:sldId id="998"/>
            <p14:sldId id="997"/>
            <p14:sldId id="1008"/>
            <p14:sldId id="1013"/>
            <p14:sldId id="1015"/>
            <p14:sldId id="1000"/>
            <p14:sldId id="991"/>
            <p14:sldId id="1011"/>
            <p14:sldId id="463"/>
            <p14:sldId id="1014"/>
          </p14:sldIdLst>
        </p14:section>
        <p14:section name="Q&amp;A" id="{6B461BD9-5684-4CE1-8212-713114136EAC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PENCER, Jennifer, VBAVACO" initials="SJV" lastIdx="1" clrIdx="0">
    <p:extLst>
      <p:ext uri="{19B8F6BF-5375-455C-9EA6-DF929625EA0E}">
        <p15:presenceInfo xmlns:p15="http://schemas.microsoft.com/office/powerpoint/2012/main" userId="S-1-5-21-1409082233-764733703-682003330-60845" providerId="AD"/>
      </p:ext>
    </p:extLst>
  </p:cmAuthor>
  <p:cmAuthor id="2" name="Morrison, Iyabo, VBAVACO" initials="MIV" lastIdx="6" clrIdx="1">
    <p:extLst>
      <p:ext uri="{19B8F6BF-5375-455C-9EA6-DF929625EA0E}">
        <p15:presenceInfo xmlns:p15="http://schemas.microsoft.com/office/powerpoint/2012/main" userId="S::Iyabo.Morrison@va.gov::d0aae804-45f3-4647-af72-b3d90f885831" providerId="AD"/>
      </p:ext>
    </p:extLst>
  </p:cmAuthor>
  <p:cmAuthor id="3" name="Peeples, Mandy, VBAVACO" initials="PMV" lastIdx="2" clrIdx="2">
    <p:extLst>
      <p:ext uri="{19B8F6BF-5375-455C-9EA6-DF929625EA0E}">
        <p15:presenceInfo xmlns:p15="http://schemas.microsoft.com/office/powerpoint/2012/main" userId="S::Mandy.Peeples@va.gov::6f64811a-759d-4cab-a1cf-d10f2de8d832" providerId="AD"/>
      </p:ext>
    </p:extLst>
  </p:cmAuthor>
  <p:cmAuthor id="4" name="Stewart, Deborah, VBAVACO" initials="SDV" lastIdx="1" clrIdx="3">
    <p:extLst>
      <p:ext uri="{19B8F6BF-5375-455C-9EA6-DF929625EA0E}">
        <p15:presenceInfo xmlns:p15="http://schemas.microsoft.com/office/powerpoint/2012/main" userId="S::Deborah.Stewart1@va.gov::6a554f8d-8738-41d9-bc2f-307671242e5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F56"/>
    <a:srgbClr val="CCFFCC"/>
    <a:srgbClr val="99CC00"/>
    <a:srgbClr val="B0EE00"/>
    <a:srgbClr val="336600"/>
    <a:srgbClr val="EAEAE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4" autoAdjust="0"/>
    <p:restoredTop sz="89417" autoAdjust="0"/>
  </p:normalViewPr>
  <p:slideViewPr>
    <p:cSldViewPr snapToGrid="0">
      <p:cViewPr varScale="1">
        <p:scale>
          <a:sx n="56" d="100"/>
          <a:sy n="56" d="100"/>
        </p:scale>
        <p:origin x="152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5.xml"/><Relationship Id="rId34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4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tags" Target="tags/tag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E2EC4C-A593-423E-99B7-F18BCE8B4B4D}" type="datetimeFigureOut">
              <a:rPr lang="en-US" smtClean="0"/>
              <a:t>07/18/2024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89426A-9DA4-4A3F-B96D-3827097A9BA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866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>
              <a:buFontTx/>
              <a:buChar char="-"/>
            </a:pPr>
            <a:endParaRPr lang="en-US" altLang="en-US" dirty="0"/>
          </a:p>
        </p:txBody>
      </p:sp>
      <p:sp>
        <p:nvSpPr>
          <p:cNvPr id="194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8B2AE6A-A135-4D32-84F5-7ABCE51B7767}" type="slidenum">
              <a:rPr lang="en-US" altLang="en-US" smtClean="0"/>
              <a:pPr eaLnBrk="1" hangingPunct="1">
                <a:spcBef>
                  <a:spcPct val="0"/>
                </a:spcBef>
              </a:pPr>
              <a:t>1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89426A-9DA4-4A3F-B96D-3827097A9BA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269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89426A-9DA4-4A3F-B96D-3827097A9BA2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4225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89426A-9DA4-4A3F-B96D-3827097A9BA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8677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89426A-9DA4-4A3F-B96D-3827097A9BA2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2952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89426A-9DA4-4A3F-B96D-3827097A9BA2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1844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89426A-9DA4-4A3F-B96D-3827097A9BA2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0003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89426A-9DA4-4A3F-B96D-3827097A9BA2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2735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89426A-9DA4-4A3F-B96D-3827097A9BA2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1622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89426A-9DA4-4A3F-B96D-3827097A9BA2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515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89426A-9DA4-4A3F-B96D-3827097A9BA2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2563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89426A-9DA4-4A3F-B96D-3827097A9BA2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4319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89426A-9DA4-4A3F-B96D-3827097A9BA2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6304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89426A-9DA4-4A3F-B96D-3827097A9BA2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8736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89426A-9DA4-4A3F-B96D-3827097A9BA2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0970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89426A-9DA4-4A3F-B96D-3827097A9BA2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7616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89426A-9DA4-4A3F-B96D-3827097A9BA2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1120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89426A-9DA4-4A3F-B96D-3827097A9BA2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0049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C607DC-E5A7-4CFE-8165-5B270512D7AD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6568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C607DC-E5A7-4CFE-8165-5B270512D7AD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061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5376956"/>
            <a:ext cx="9144000" cy="1481139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921340" y="4803735"/>
            <a:ext cx="5775325" cy="450535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68580" tIns="34290" rIns="68580" bIns="3429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80000"/>
              </a:lnSpc>
            </a:pPr>
            <a:r>
              <a:rPr lang="en-US" sz="1500" dirty="0">
                <a:solidFill>
                  <a:srgbClr val="000000"/>
                </a:solidFill>
              </a:rPr>
              <a:t>August 30, 2017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285686" y="1694040"/>
            <a:ext cx="6572628" cy="1558035"/>
            <a:chOff x="966536" y="1694131"/>
            <a:chExt cx="6572628" cy="1558035"/>
          </a:xfrm>
        </p:grpSpPr>
        <p:sp>
          <p:nvSpPr>
            <p:cNvPr id="13" name="Title 1"/>
            <p:cNvSpPr txBox="1">
              <a:spLocks/>
            </p:cNvSpPr>
            <p:nvPr/>
          </p:nvSpPr>
          <p:spPr>
            <a:xfrm>
              <a:off x="966536" y="1763943"/>
              <a:ext cx="2133600" cy="1488223"/>
            </a:xfrm>
            <a:prstGeom prst="rect">
              <a:avLst/>
            </a:prstGeom>
            <a:ln>
              <a:solidFill>
                <a:schemeClr val="bg1"/>
              </a:solidFill>
            </a:ln>
            <a:effectLst/>
          </p:spPr>
          <p:txBody>
            <a:bodyPr vert="horz" lIns="0" tIns="0" rIns="0" bIns="0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625" b="1" spc="-75" dirty="0">
                  <a:solidFill>
                    <a:srgbClr val="003F72">
                      <a:lumMod val="50000"/>
                    </a:srgbClr>
                  </a:solidFill>
                  <a:latin typeface="Myriad Pro"/>
                  <a:cs typeface="Arial" panose="020B0604020202020204" pitchFamily="34" charset="0"/>
                </a:rPr>
                <a:t>VA</a:t>
              </a:r>
            </a:p>
          </p:txBody>
        </p:sp>
        <p:sp>
          <p:nvSpPr>
            <p:cNvPr id="14" name="Title 1"/>
            <p:cNvSpPr txBox="1">
              <a:spLocks/>
            </p:cNvSpPr>
            <p:nvPr/>
          </p:nvSpPr>
          <p:spPr>
            <a:xfrm>
              <a:off x="3316705" y="1750278"/>
              <a:ext cx="4222459" cy="1307009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txBody>
            <a:bodyPr vert="horz" lIns="0" tIns="0" rIns="0" bIns="0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050" b="1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Key Leaders </a:t>
              </a:r>
              <a:br>
                <a:rPr lang="en-US" sz="4050" b="1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4050" b="1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Meeting</a:t>
              </a:r>
            </a:p>
          </p:txBody>
        </p:sp>
        <p:cxnSp>
          <p:nvCxnSpPr>
            <p:cNvPr id="15" name="Straight Connector 14"/>
            <p:cNvCxnSpPr/>
            <p:nvPr/>
          </p:nvCxnSpPr>
          <p:spPr>
            <a:xfrm flipH="1">
              <a:off x="3172326" y="1694131"/>
              <a:ext cx="12032" cy="1280160"/>
            </a:xfrm>
            <a:prstGeom prst="line">
              <a:avLst/>
            </a:prstGeom>
            <a:ln w="222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6" name="Picture 2" descr="C:\Users\vacoGrovem\AppData\Local\Microsoft\Windows\Temporary Internet Files\Content.Outlook\83QVOJUE\CHOOSE-VA-rev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8664" y="5644912"/>
            <a:ext cx="3048000" cy="820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9137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-76200"/>
            <a:ext cx="9144000" cy="73152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342900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0" y="-76200"/>
            <a:ext cx="9144000" cy="731520"/>
          </a:xfrm>
        </p:spPr>
        <p:txBody>
          <a:bodyPr>
            <a:normAutofit/>
          </a:bodyPr>
          <a:lstStyle>
            <a:lvl1pPr>
              <a:defRPr b="1" baseline="0">
                <a:solidFill>
                  <a:schemeClr val="bg1"/>
                </a:solidFill>
              </a:defRPr>
            </a:lvl1pPr>
          </a:lstStyle>
          <a:p>
            <a:r>
              <a:rPr lang="en-US" sz="2700" dirty="0"/>
              <a:t>Agenda</a:t>
            </a:r>
            <a:endParaRPr lang="en-US" sz="2700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331374" y="1659466"/>
            <a:ext cx="8481253" cy="276999"/>
          </a:xfrm>
          <a:prstGeom prst="rect">
            <a:avLst/>
          </a:prstGeom>
          <a:solidFill>
            <a:srgbClr val="00B0F0"/>
          </a:solidFill>
        </p:spPr>
        <p:txBody>
          <a:bodyPr wrap="square" lIns="68580" tIns="34290" rIns="68580" bIns="34290" rtlCol="0">
            <a:spAutoFit/>
          </a:bodyPr>
          <a:lstStyle/>
          <a:p>
            <a:endParaRPr lang="en-US" sz="135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7693" y="2846077"/>
            <a:ext cx="7892223" cy="669414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/>
          <a:p>
            <a:pPr marL="0" lvl="1" indent="-257175">
              <a:spcBef>
                <a:spcPts val="900"/>
              </a:spcBef>
              <a:buFont typeface="+mj-lt"/>
              <a:buAutoNum type="arabicPeriod"/>
            </a:pPr>
            <a:r>
              <a:rPr lang="en-US" sz="1500" b="1" dirty="0">
                <a:solidFill>
                  <a:srgbClr val="000000"/>
                </a:solidFill>
              </a:rPr>
              <a:t>Good News Story</a:t>
            </a:r>
          </a:p>
          <a:p>
            <a:pPr marL="0" lvl="1">
              <a:spcBef>
                <a:spcPts val="900"/>
              </a:spcBef>
            </a:pPr>
            <a:endParaRPr lang="en-US" sz="15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294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-76200"/>
            <a:ext cx="9144000" cy="73152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342900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0" y="-76200"/>
            <a:ext cx="9144000" cy="731520"/>
          </a:xfrm>
        </p:spPr>
        <p:txBody>
          <a:bodyPr>
            <a:normAutofit/>
          </a:bodyPr>
          <a:lstStyle>
            <a:lvl1pPr>
              <a:defRPr b="1" baseline="0">
                <a:solidFill>
                  <a:schemeClr val="bg1"/>
                </a:solidFill>
              </a:defRPr>
            </a:lvl1pPr>
          </a:lstStyle>
          <a:p>
            <a:r>
              <a:rPr lang="en-US" sz="2700" dirty="0"/>
              <a:t>Click to edit Slide Maser Style</a:t>
            </a:r>
            <a:endParaRPr lang="en-US" sz="2700" u="sng" dirty="0"/>
          </a:p>
        </p:txBody>
      </p:sp>
    </p:spTree>
    <p:extLst>
      <p:ext uri="{BB962C8B-B14F-4D97-AF65-F5344CB8AC3E}">
        <p14:creationId xmlns:p14="http://schemas.microsoft.com/office/powerpoint/2010/main" val="801960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521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6937831" y="6400234"/>
            <a:ext cx="21336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983F1FA-211D-3044-9E35-958DFBC26156}" type="slidenum">
              <a:rPr lang="en-US" sz="900" smtClean="0">
                <a:solidFill>
                  <a:prstClr val="white"/>
                </a:solidFill>
              </a:rPr>
              <a:pPr/>
              <a:t>‹#›</a:t>
            </a:fld>
            <a:endParaRPr lang="en-US" sz="9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633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2"/>
            <a:ext cx="8229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-76200"/>
            <a:ext cx="9144000" cy="73152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342900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-76200"/>
            <a:ext cx="9144000" cy="731520"/>
          </a:xfrm>
        </p:spPr>
        <p:txBody>
          <a:bodyPr>
            <a:normAutofit/>
          </a:bodyPr>
          <a:lstStyle>
            <a:lvl1pPr>
              <a:defRPr b="1" baseline="0">
                <a:solidFill>
                  <a:schemeClr val="bg1"/>
                </a:solidFill>
              </a:defRPr>
            </a:lvl1pPr>
          </a:lstStyle>
          <a:p>
            <a:r>
              <a:rPr lang="en-US" sz="2700" dirty="0"/>
              <a:t>Click to edit Slide Maser Style</a:t>
            </a:r>
            <a:endParaRPr lang="en-US" sz="2700" u="sng" dirty="0"/>
          </a:p>
        </p:txBody>
      </p:sp>
    </p:spTree>
    <p:extLst>
      <p:ext uri="{BB962C8B-B14F-4D97-AF65-F5344CB8AC3E}">
        <p14:creationId xmlns:p14="http://schemas.microsoft.com/office/powerpoint/2010/main" val="1398919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-76200"/>
            <a:ext cx="9144000" cy="73152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342900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0" y="-76200"/>
            <a:ext cx="9144000" cy="731520"/>
          </a:xfrm>
        </p:spPr>
        <p:txBody>
          <a:bodyPr>
            <a:normAutofit/>
          </a:bodyPr>
          <a:lstStyle>
            <a:lvl1pPr>
              <a:defRPr b="1" baseline="0">
                <a:solidFill>
                  <a:schemeClr val="bg1"/>
                </a:solidFill>
              </a:defRPr>
            </a:lvl1pPr>
          </a:lstStyle>
          <a:p>
            <a:r>
              <a:rPr lang="en-US" sz="2700" dirty="0"/>
              <a:t>Click to edit Slide Maser Style</a:t>
            </a:r>
            <a:endParaRPr lang="en-US" sz="2700" u="sng" dirty="0"/>
          </a:p>
        </p:txBody>
      </p:sp>
    </p:spTree>
    <p:extLst>
      <p:ext uri="{BB962C8B-B14F-4D97-AF65-F5344CB8AC3E}">
        <p14:creationId xmlns:p14="http://schemas.microsoft.com/office/powerpoint/2010/main" val="1429164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73143"/>
            <a:ext cx="3008313" cy="116205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143" y="273057"/>
            <a:ext cx="5111751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435107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056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708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24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983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23FA-9B82-47FA-88AA-9E768CAB0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D63FA-665E-450D-BA13-0ECA346113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530871"/>
            <a:ext cx="3886200" cy="464609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1FB57B-C348-45A5-AA8A-21D770395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530871"/>
            <a:ext cx="3886200" cy="464609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6CA7D7-AA25-4879-990A-35916EF7B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A28CCC-C163-42FD-BF91-1AB271F91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B1FDD1-44E2-41A7-B871-CE4511711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54537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ECEA4-01DE-45CC-AEB7-BF016CCF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27EBD2-D837-4F09-928B-1D738E6BFD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165023-8777-4306-9F7A-915FA923F8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E2683B-6763-4976-BAA6-367C9E00DB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1A76CE-A8BD-485C-9A1B-45A3922F2E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8E20D6-71C8-47D6-9028-D5E609437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141649-DC48-4B7A-88E5-3F5FCD4DE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9F4A46-3194-4276-B5FB-C0C36FA99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2000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B46E29-9B56-419E-B26B-7F0B8AFE6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C8D8CE-FE3D-435E-92EA-009A58388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F806CE-BCD7-423F-832B-F8D58B033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2596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919F-1677-44F2-BEEF-EAD82A0FC6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4147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919F-1677-44F2-BEEF-EAD82A0FC6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8894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919F-1677-44F2-BEEF-EAD82A0FC6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0134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919F-1677-44F2-BEEF-EAD82A0FC6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5515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919F-1677-44F2-BEEF-EAD82A0FC6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0793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919F-1677-44F2-BEEF-EAD82A0FC6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1983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919F-1677-44F2-BEEF-EAD82A0FC6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4435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919F-1677-44F2-BEEF-EAD82A0FC6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6512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919F-1677-44F2-BEEF-EAD82A0FC6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21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919F-1677-44F2-BEEF-EAD82A0FC6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88662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919F-1677-44F2-BEEF-EAD82A0FC6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9144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B4D9-9964-4CB5-BA93-086E985770B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3634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B4D9-9964-4CB5-BA93-086E985770B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275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B4D9-9964-4CB5-BA93-086E985770B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4976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B4D9-9964-4CB5-BA93-086E985770B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2707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B4D9-9964-4CB5-BA93-086E985770B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84381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B4D9-9964-4CB5-BA93-086E985770B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2772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B4D9-9964-4CB5-BA93-086E985770B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33940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B4D9-9964-4CB5-BA93-086E985770B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38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B4D9-9964-4CB5-BA93-086E985770B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5451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B4D9-9964-4CB5-BA93-086E985770B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4737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B4D9-9964-4CB5-BA93-086E985770B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68753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5376956"/>
            <a:ext cx="9144000" cy="1481139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921340" y="4803735"/>
            <a:ext cx="5775325" cy="450535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68580" tIns="34290" rIns="68580" bIns="3429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80000"/>
              </a:lnSpc>
            </a:pPr>
            <a:r>
              <a:rPr lang="en-US" sz="1500" dirty="0">
                <a:solidFill>
                  <a:srgbClr val="000000"/>
                </a:solidFill>
              </a:rPr>
              <a:t>August 30, 2017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285686" y="1694040"/>
            <a:ext cx="6572628" cy="1558035"/>
            <a:chOff x="966536" y="1694131"/>
            <a:chExt cx="6572628" cy="1558035"/>
          </a:xfrm>
        </p:grpSpPr>
        <p:sp>
          <p:nvSpPr>
            <p:cNvPr id="13" name="Title 1"/>
            <p:cNvSpPr txBox="1">
              <a:spLocks/>
            </p:cNvSpPr>
            <p:nvPr/>
          </p:nvSpPr>
          <p:spPr>
            <a:xfrm>
              <a:off x="966536" y="1763943"/>
              <a:ext cx="2133600" cy="1488223"/>
            </a:xfrm>
            <a:prstGeom prst="rect">
              <a:avLst/>
            </a:prstGeom>
            <a:ln>
              <a:solidFill>
                <a:schemeClr val="bg1"/>
              </a:solidFill>
            </a:ln>
            <a:effectLst/>
          </p:spPr>
          <p:txBody>
            <a:bodyPr vert="horz" lIns="0" tIns="0" rIns="0" bIns="0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8625" b="1" spc="-75" dirty="0">
                  <a:solidFill>
                    <a:srgbClr val="003F72">
                      <a:lumMod val="50000"/>
                    </a:srgbClr>
                  </a:solidFill>
                  <a:latin typeface="Myriad Pro"/>
                  <a:cs typeface="Arial" panose="020B0604020202020204" pitchFamily="34" charset="0"/>
                </a:rPr>
                <a:t>VA</a:t>
              </a:r>
            </a:p>
          </p:txBody>
        </p:sp>
        <p:sp>
          <p:nvSpPr>
            <p:cNvPr id="14" name="Title 1"/>
            <p:cNvSpPr txBox="1">
              <a:spLocks/>
            </p:cNvSpPr>
            <p:nvPr/>
          </p:nvSpPr>
          <p:spPr>
            <a:xfrm>
              <a:off x="3316705" y="1750278"/>
              <a:ext cx="4222459" cy="1307009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txBody>
            <a:bodyPr vert="horz" lIns="0" tIns="0" rIns="0" bIns="0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4050" b="1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Key Leaders </a:t>
              </a:r>
              <a:br>
                <a:rPr lang="en-US" sz="4050" b="1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4050" b="1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Meeting</a:t>
              </a:r>
            </a:p>
          </p:txBody>
        </p:sp>
        <p:cxnSp>
          <p:nvCxnSpPr>
            <p:cNvPr id="15" name="Straight Connector 14"/>
            <p:cNvCxnSpPr/>
            <p:nvPr/>
          </p:nvCxnSpPr>
          <p:spPr>
            <a:xfrm flipH="1">
              <a:off x="3172326" y="1694131"/>
              <a:ext cx="12032" cy="1280160"/>
            </a:xfrm>
            <a:prstGeom prst="line">
              <a:avLst/>
            </a:prstGeom>
            <a:ln w="222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6" name="Picture 2" descr="C:\Users\vacoGrovem\AppData\Local\Microsoft\Windows\Temporary Internet Files\Content.Outlook\83QVOJUE\CHOOSE-VA-rev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8664" y="5644912"/>
            <a:ext cx="3048000" cy="820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5691286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-76200"/>
            <a:ext cx="9144000" cy="73152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342900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0" y="-76200"/>
            <a:ext cx="9144000" cy="731520"/>
          </a:xfrm>
        </p:spPr>
        <p:txBody>
          <a:bodyPr>
            <a:normAutofit/>
          </a:bodyPr>
          <a:lstStyle>
            <a:lvl1pPr>
              <a:defRPr b="1" baseline="0">
                <a:solidFill>
                  <a:schemeClr val="bg1"/>
                </a:solidFill>
              </a:defRPr>
            </a:lvl1pPr>
          </a:lstStyle>
          <a:p>
            <a:r>
              <a:rPr lang="en-US" sz="2700" dirty="0"/>
              <a:t>Agenda</a:t>
            </a:r>
            <a:endParaRPr lang="en-US" sz="2700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331374" y="1659466"/>
            <a:ext cx="8481253" cy="276999"/>
          </a:xfrm>
          <a:prstGeom prst="rect">
            <a:avLst/>
          </a:prstGeom>
          <a:solidFill>
            <a:srgbClr val="00B0F0"/>
          </a:solidFill>
        </p:spPr>
        <p:txBody>
          <a:bodyPr wrap="square" lIns="68580" tIns="34290" rIns="68580" bIns="34290" rtlCol="0">
            <a:spAutoFit/>
          </a:bodyPr>
          <a:lstStyle/>
          <a:p>
            <a:endParaRPr lang="en-US" sz="135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7693" y="2846077"/>
            <a:ext cx="7892223" cy="669414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/>
          <a:p>
            <a:pPr marL="0" lvl="1" indent="-257175">
              <a:spcBef>
                <a:spcPts val="900"/>
              </a:spcBef>
              <a:buFont typeface="+mj-lt"/>
              <a:buAutoNum type="arabicPeriod"/>
            </a:pPr>
            <a:r>
              <a:rPr lang="en-US" sz="1500" b="1" dirty="0">
                <a:solidFill>
                  <a:srgbClr val="000000"/>
                </a:solidFill>
              </a:rPr>
              <a:t>Good News Story</a:t>
            </a:r>
          </a:p>
          <a:p>
            <a:pPr marL="0" lvl="1">
              <a:spcBef>
                <a:spcPts val="900"/>
              </a:spcBef>
            </a:pPr>
            <a:endParaRPr lang="en-US" sz="15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280449"/>
      </p:ext>
    </p:extLst>
  </p:cSld>
  <p:clrMapOvr>
    <a:masterClrMapping/>
  </p:clrMapOvr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-76200"/>
            <a:ext cx="9144000" cy="73152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342900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0" y="-76200"/>
            <a:ext cx="9144000" cy="731520"/>
          </a:xfrm>
        </p:spPr>
        <p:txBody>
          <a:bodyPr>
            <a:normAutofit/>
          </a:bodyPr>
          <a:lstStyle>
            <a:lvl1pPr>
              <a:defRPr b="1" baseline="0">
                <a:solidFill>
                  <a:schemeClr val="bg1"/>
                </a:solidFill>
              </a:defRPr>
            </a:lvl1pPr>
          </a:lstStyle>
          <a:p>
            <a:r>
              <a:rPr lang="en-US" sz="2700" dirty="0"/>
              <a:t>Click to edit Slide Maser Style</a:t>
            </a:r>
            <a:endParaRPr lang="en-US" sz="2700" u="sng" dirty="0"/>
          </a:p>
        </p:txBody>
      </p:sp>
    </p:spTree>
    <p:extLst>
      <p:ext uri="{BB962C8B-B14F-4D97-AF65-F5344CB8AC3E}">
        <p14:creationId xmlns:p14="http://schemas.microsoft.com/office/powerpoint/2010/main" val="3630963469"/>
      </p:ext>
    </p:extLst>
  </p:cSld>
  <p:clrMapOvr>
    <a:masterClrMapping/>
  </p:clrMapOvr>
  <p:hf sldNum="0"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521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6937831" y="6400234"/>
            <a:ext cx="21336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983F1FA-211D-3044-9E35-958DFBC26156}" type="slidenum">
              <a:rPr lang="en-US" sz="900" smtClean="0">
                <a:solidFill>
                  <a:prstClr val="white"/>
                </a:solidFill>
              </a:rPr>
              <a:pPr/>
              <a:t>‹#›</a:t>
            </a:fld>
            <a:endParaRPr lang="en-US" sz="9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929823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2"/>
            <a:ext cx="8229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-76200"/>
            <a:ext cx="9144000" cy="73152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342900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-76200"/>
            <a:ext cx="9144000" cy="731520"/>
          </a:xfrm>
        </p:spPr>
        <p:txBody>
          <a:bodyPr>
            <a:normAutofit/>
          </a:bodyPr>
          <a:lstStyle>
            <a:lvl1pPr>
              <a:defRPr b="1" baseline="0">
                <a:solidFill>
                  <a:schemeClr val="bg1"/>
                </a:solidFill>
              </a:defRPr>
            </a:lvl1pPr>
          </a:lstStyle>
          <a:p>
            <a:r>
              <a:rPr lang="en-US" sz="2700" dirty="0"/>
              <a:t>Click to edit Slide Maser Style</a:t>
            </a:r>
            <a:endParaRPr lang="en-US" sz="2700" u="sng" dirty="0"/>
          </a:p>
        </p:txBody>
      </p:sp>
      <p:sp>
        <p:nvSpPr>
          <p:cNvPr id="8" name="TextBox 7"/>
          <p:cNvSpPr txBox="1"/>
          <p:nvPr/>
        </p:nvSpPr>
        <p:spPr>
          <a:xfrm>
            <a:off x="2971800" y="6336268"/>
            <a:ext cx="29718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rgbClr val="C00000"/>
                </a:solidFill>
              </a:rPr>
              <a:t>FOR VA 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77709488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-76200"/>
            <a:ext cx="9144000" cy="73152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342900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0" y="-76200"/>
            <a:ext cx="9144000" cy="731520"/>
          </a:xfrm>
        </p:spPr>
        <p:txBody>
          <a:bodyPr>
            <a:normAutofit/>
          </a:bodyPr>
          <a:lstStyle>
            <a:lvl1pPr>
              <a:defRPr b="1" baseline="0">
                <a:solidFill>
                  <a:schemeClr val="bg1"/>
                </a:solidFill>
              </a:defRPr>
            </a:lvl1pPr>
          </a:lstStyle>
          <a:p>
            <a:r>
              <a:rPr lang="en-US" sz="2700" dirty="0"/>
              <a:t>Click to edit Slide Maser Style</a:t>
            </a:r>
            <a:endParaRPr lang="en-US" sz="2700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2971800" y="6336268"/>
            <a:ext cx="29718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rgbClr val="C00000"/>
                </a:solidFill>
              </a:rPr>
              <a:t>FOR VA INTERAL USE ONLY</a:t>
            </a:r>
          </a:p>
        </p:txBody>
      </p:sp>
    </p:spTree>
    <p:extLst>
      <p:ext uri="{BB962C8B-B14F-4D97-AF65-F5344CB8AC3E}">
        <p14:creationId xmlns:p14="http://schemas.microsoft.com/office/powerpoint/2010/main" val="161667148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73143"/>
            <a:ext cx="3008313" cy="116205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143" y="273057"/>
            <a:ext cx="5111751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435107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971800" y="6336268"/>
            <a:ext cx="29718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rgbClr val="C00000"/>
                </a:solidFill>
              </a:rPr>
              <a:t>FOR VA INTERAL USE ONLY</a:t>
            </a:r>
          </a:p>
        </p:txBody>
      </p:sp>
    </p:spTree>
    <p:extLst>
      <p:ext uri="{BB962C8B-B14F-4D97-AF65-F5344CB8AC3E}">
        <p14:creationId xmlns:p14="http://schemas.microsoft.com/office/powerpoint/2010/main" val="18590589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971800" y="6336268"/>
            <a:ext cx="29718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rgbClr val="C00000"/>
                </a:solidFill>
              </a:rPr>
              <a:t>FOR VA INTERAL USE ONLY</a:t>
            </a:r>
          </a:p>
        </p:txBody>
      </p:sp>
    </p:spTree>
    <p:extLst>
      <p:ext uri="{BB962C8B-B14F-4D97-AF65-F5344CB8AC3E}">
        <p14:creationId xmlns:p14="http://schemas.microsoft.com/office/powerpoint/2010/main" val="2193440816"/>
      </p:ext>
    </p:extLst>
  </p:cSld>
  <p:clrMapOvr>
    <a:masterClrMapping/>
  </p:clrMapOvr>
  <p:hf sldNum="0"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971800" y="6324600"/>
            <a:ext cx="29718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rgbClr val="C00000"/>
                </a:solidFill>
              </a:rPr>
              <a:t>FOR VA INTERAL USE ONLY</a:t>
            </a:r>
          </a:p>
        </p:txBody>
      </p:sp>
    </p:spTree>
    <p:extLst>
      <p:ext uri="{BB962C8B-B14F-4D97-AF65-F5344CB8AC3E}">
        <p14:creationId xmlns:p14="http://schemas.microsoft.com/office/powerpoint/2010/main" val="349440524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487190"/>
      </p:ext>
    </p:extLst>
  </p:cSld>
  <p:clrMapOvr>
    <a:masterClrMapping/>
  </p:clrMapOvr>
  <p:hf sldNum="0"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23FA-9B82-47FA-88AA-9E768CAB0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D63FA-665E-450D-BA13-0ECA346113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530871"/>
            <a:ext cx="3886200" cy="464609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1FB57B-C348-45A5-AA8A-21D770395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530871"/>
            <a:ext cx="3886200" cy="464609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6CA7D7-AA25-4879-990A-35916EF7B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t>07/18/2024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A28CCC-C163-42FD-BF91-1AB271F91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B1FDD1-44E2-41A7-B871-CE4511711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67613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ECEA4-01DE-45CC-AEB7-BF016CCF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27EBD2-D837-4F09-928B-1D738E6BFD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165023-8777-4306-9F7A-915FA923F8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E2683B-6763-4976-BAA6-367C9E00DB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1A76CE-A8BD-485C-9A1B-45A3922F2E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8E20D6-71C8-47D6-9028-D5E609437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t>07/18/2024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141649-DC48-4B7A-88E5-3F5FCD4DE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9F4A46-3194-4276-B5FB-C0C36FA99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91655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B46E29-9B56-419E-B26B-7F0B8AFE6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07/18/2024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C8D8CE-FE3D-435E-92EA-009A58388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F806CE-BCD7-423F-832B-F8D58B033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992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9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6140682"/>
            <a:ext cx="9144000" cy="731839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342900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6400234"/>
            <a:ext cx="3846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050" name="Picture 2" descr="C:\Users\vacoGrovem\AppData\Local\Microsoft\Windows\Temporary Internet Files\Content.Outlook\83QVOJUE\CHOOSE-VA-rev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172200"/>
            <a:ext cx="2037558" cy="54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PPSeal.png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910" y="6184206"/>
            <a:ext cx="2563091" cy="641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290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</p:sldLayoutIdLst>
  <p:hf hdr="0" ftr="0" dt="0"/>
  <p:txStyles>
    <p:titleStyle>
      <a:lvl1pPr algn="ctr" defTabSz="342900" rtl="0" eaLnBrk="1" latinLnBrk="0" hangingPunct="1">
        <a:spcBef>
          <a:spcPct val="0"/>
        </a:spcBef>
        <a:buNone/>
        <a:defRPr sz="33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C9919F-1677-44F2-BEEF-EAD82A0FC6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952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hf hdr="0" ftr="0" dt="0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5B4D9-9964-4CB5-BA93-086E985770B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060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hf hdr="0" ftr="0" dt="0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9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6140682"/>
            <a:ext cx="9144000" cy="731839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342900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6400234"/>
            <a:ext cx="3846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050" name="Picture 2" descr="C:\Users\vacoGrovem\AppData\Local\Microsoft\Windows\Temporary Internet Files\Content.Outlook\83QVOJUE\CHOOSE-VA-rev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172200"/>
            <a:ext cx="2037558" cy="54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PPSeal.png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910" y="6184206"/>
            <a:ext cx="2563091" cy="6417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971800" y="6336268"/>
            <a:ext cx="29718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rgbClr val="C00000"/>
                </a:solidFill>
              </a:rPr>
              <a:t>FOR VA 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34984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</p:sldLayoutIdLst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NADL@va.gov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NADL@va.gov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a.gov/housing-assistance/home-loans/loan-types/native-american-direct-loan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va.gov/housing-assistance/#get-va-home-loan-benefits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D56C0B3-4388-44BD-9838-1F2CED7774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" y="1253778"/>
            <a:ext cx="6019800" cy="4350444"/>
          </a:xfrm>
          <a:prstGeom prst="rect">
            <a:avLst/>
          </a:prstGeom>
        </p:spPr>
      </p:pic>
      <p:sp>
        <p:nvSpPr>
          <p:cNvPr id="168962" name="Subtitle 2"/>
          <p:cNvSpPr>
            <a:spLocks noGrp="1"/>
          </p:cNvSpPr>
          <p:nvPr>
            <p:ph idx="1"/>
          </p:nvPr>
        </p:nvSpPr>
        <p:spPr>
          <a:xfrm>
            <a:off x="381000" y="669235"/>
            <a:ext cx="8458200" cy="5350565"/>
          </a:xfrm>
        </p:spPr>
        <p:txBody>
          <a:bodyPr>
            <a:normAutofit lnSpcReduction="10000"/>
          </a:bodyPr>
          <a:lstStyle/>
          <a:p>
            <a:pPr marL="0" indent="0" algn="ctr" eaLnBrk="1" hangingPunct="1">
              <a:buFont typeface="Arial" pitchFamily="34" charset="0"/>
              <a:buNone/>
              <a:defRPr/>
            </a:pPr>
            <a:endParaRPr lang="en-US" altLang="en-US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eaLnBrk="1" hangingPunct="1">
              <a:buFont typeface="Arial" pitchFamily="34" charset="0"/>
              <a:buNone/>
              <a:defRPr/>
            </a:pPr>
            <a:endParaRPr lang="en-US" altLang="en-US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4000" b="1" dirty="0">
                <a:solidFill>
                  <a:srgbClr val="003D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 Loan Guaranty Service</a:t>
            </a:r>
          </a:p>
          <a:p>
            <a:pPr marL="0" indent="0" algn="ctr">
              <a:buNone/>
            </a:pPr>
            <a:endParaRPr lang="en-US" sz="4000" b="1" dirty="0">
              <a:solidFill>
                <a:srgbClr val="003D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4000" b="1" dirty="0">
                <a:solidFill>
                  <a:srgbClr val="003D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Native American Direct Loan (NADL)</a:t>
            </a:r>
          </a:p>
          <a:p>
            <a:pPr marL="0" indent="0" algn="ctr">
              <a:buNone/>
            </a:pPr>
            <a:r>
              <a:rPr lang="en-US" sz="4000" b="1" dirty="0">
                <a:solidFill>
                  <a:srgbClr val="003D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Overview</a:t>
            </a:r>
          </a:p>
          <a:p>
            <a:pPr marL="0" indent="0" algn="ctr">
              <a:buNone/>
              <a:defRPr/>
            </a:pPr>
            <a:endParaRPr lang="en-US" altLang="en-US" sz="3200" b="1" dirty="0">
              <a:solidFill>
                <a:srgbClr val="003D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eaLnBrk="1" hangingPunct="1">
              <a:buFont typeface="Arial" pitchFamily="34" charset="0"/>
              <a:buNone/>
              <a:defRPr/>
            </a:pPr>
            <a:r>
              <a:rPr lang="en-US" altLang="en-US" sz="2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en-US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defRPr/>
            </a:pPr>
            <a:endParaRPr lang="en-US" altLang="en-US" dirty="0"/>
          </a:p>
          <a:p>
            <a:pPr eaLnBrk="1" hangingPunct="1">
              <a:defRPr/>
            </a:pPr>
            <a:endParaRPr lang="en-US" alt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A6DE821-5C19-4E62-B813-1E04F7078B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172200"/>
            <a:ext cx="2486025" cy="700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913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1231FC7-C6BD-4463-845A-9181AFE2F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659" y="990602"/>
            <a:ext cx="8416886" cy="4804270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 VA is the principal lender and directly lends funds to eligible Native American Veterans or Veterans married to Native American non-Veterans for the purpose of 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purchasing, constructing or improving a home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on trust lands. 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1AB7D7-DB3F-4496-9414-382FA8F9D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FF7994-7D2B-4EB6-A285-83D52D7EA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What is A VA Direct Loan?</a:t>
            </a:r>
          </a:p>
        </p:txBody>
      </p:sp>
    </p:spTree>
    <p:extLst>
      <p:ext uri="{BB962C8B-B14F-4D97-AF65-F5344CB8AC3E}">
        <p14:creationId xmlns:p14="http://schemas.microsoft.com/office/powerpoint/2010/main" val="4122749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948E05-7C44-4C61-8DEF-28D7EE5096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  <a:defRPr/>
            </a:pP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Borrower Benefits</a:t>
            </a:r>
          </a:p>
          <a:p>
            <a:pPr>
              <a:defRPr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No down-payment required</a:t>
            </a:r>
          </a:p>
          <a:p>
            <a:pPr>
              <a:defRPr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No private mortgage insurance</a:t>
            </a:r>
            <a:endParaRPr lang="en-US" sz="2600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Minimal closing/transactions costs</a:t>
            </a:r>
          </a:p>
          <a:p>
            <a:pPr>
              <a:defRPr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Low, fixed-rate mortgage, 30-year term </a:t>
            </a:r>
          </a:p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Assumable for qualified borrowers</a:t>
            </a:r>
          </a:p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Continued support after closing</a:t>
            </a:r>
          </a:p>
          <a:p>
            <a:pPr marL="0" indent="0">
              <a:buNone/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Tribal Benefits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Frees up tribal funds to use in other areas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Supports local economy (builders, inspectors, and workers)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6BB7DD-BCBD-40CC-B022-967EB05E6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E03EB7-BE73-4543-84AF-64BB5C850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Benefits of the NADL Program </a:t>
            </a:r>
          </a:p>
        </p:txBody>
      </p:sp>
    </p:spTree>
    <p:extLst>
      <p:ext uri="{BB962C8B-B14F-4D97-AF65-F5344CB8AC3E}">
        <p14:creationId xmlns:p14="http://schemas.microsoft.com/office/powerpoint/2010/main" val="2512816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74C27F3-9A21-419B-826C-187126A316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0602"/>
            <a:ext cx="8311662" cy="4525963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Prior to VA making a loan, the law requires that the Federally Recognized Tribe and VA sign a Memorandum of Understanding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113 MOUs have been made with Federally Recognized Tribes and VA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1,243 loans as of February 2024 have been made with Native American Veterans totaling $179.8 million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8B4D695-043E-4C0E-98FE-346F5B014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C5FE6B5-9F08-491D-A816-B8D4C9BA3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Memorandum of Understanding (MOU)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CD8C8F-97F8-4C45-AFE8-B8E01E806B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9823" y="3889728"/>
            <a:ext cx="3379039" cy="196211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CC8AA08-230B-4C9F-83A0-ED820C5BDB5A}"/>
              </a:ext>
            </a:extLst>
          </p:cNvPr>
          <p:cNvSpPr txBox="1"/>
          <p:nvPr/>
        </p:nvSpPr>
        <p:spPr>
          <a:xfrm>
            <a:off x="5142181" y="5809985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Mescalero Apache (NM) MOU signing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589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230F742-73BD-4C86-BD91-B8BF1F5F73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0602"/>
            <a:ext cx="8229600" cy="4893363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Tribe must adopt foreclosure, eviction, priority of lien procedures, and leasing procedures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Tribal court must acknowledge that the tribe has enacted the required legal procedures and that it will enforce these procedures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Must provide for the acquisition by the Veteran of a meaningful interest in the lot and/or dwelling on trust land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Must provide for conveyance of the Veteran’s meaningful interest as security for the loan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BD586F-2354-4525-9849-40D30294C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68E7B7E-EC3A-4A31-B65A-84666295D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Memorandum of Understanding (MOU), Cont’d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8175C0-2B33-4034-A19B-4362251BAD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9932" y="4168147"/>
            <a:ext cx="3206868" cy="179223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14CFB8B-C069-4333-9865-DD21730B0916}"/>
              </a:ext>
            </a:extLst>
          </p:cNvPr>
          <p:cNvSpPr txBox="1"/>
          <p:nvPr/>
        </p:nvSpPr>
        <p:spPr>
          <a:xfrm>
            <a:off x="5458858" y="58780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Ute Indian Tribe (UT) MOU signing</a:t>
            </a:r>
          </a:p>
        </p:txBody>
      </p:sp>
    </p:spTree>
    <p:extLst>
      <p:ext uri="{BB962C8B-B14F-4D97-AF65-F5344CB8AC3E}">
        <p14:creationId xmlns:p14="http://schemas.microsoft.com/office/powerpoint/2010/main" val="3278068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2210539-9131-4346-A9E5-C714E129DE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916" y="990602"/>
            <a:ext cx="8612372" cy="4525963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Tribe submits an MOU Inquiry to VA at </a:t>
            </a: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NADL@va.gov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VA Central Office assists the Tribe through the MOU approval process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VA Central Office gives final approval and signatures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NADL Team begins taking new loan applications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823253A-1786-4B23-8EB9-43DB14D2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D8880A9-27C0-49FC-BBC3-05446E9C8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MOU Procedures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350A7F-B474-490F-BA59-4B01EB7CD0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672524"/>
            <a:ext cx="3719645" cy="21599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8A908B7-CB9B-4B46-A80F-F43B41708A9A}"/>
              </a:ext>
            </a:extLst>
          </p:cNvPr>
          <p:cNvSpPr txBox="1"/>
          <p:nvPr/>
        </p:nvSpPr>
        <p:spPr>
          <a:xfrm>
            <a:off x="600420" y="583242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Taos Pueblo (NM) MOU signing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397C66-266E-43AA-987A-83A1C50931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7156" y="3664313"/>
            <a:ext cx="3719644" cy="212969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0A3C756-667F-45CF-977A-2614197013DE}"/>
              </a:ext>
            </a:extLst>
          </p:cNvPr>
          <p:cNvSpPr txBox="1"/>
          <p:nvPr/>
        </p:nvSpPr>
        <p:spPr>
          <a:xfrm>
            <a:off x="4967156" y="5809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St. Regis Mohawk (NY) MOU signing</a:t>
            </a:r>
          </a:p>
        </p:txBody>
      </p:sp>
    </p:spTree>
    <p:extLst>
      <p:ext uri="{BB962C8B-B14F-4D97-AF65-F5344CB8AC3E}">
        <p14:creationId xmlns:p14="http://schemas.microsoft.com/office/powerpoint/2010/main" val="98953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BC7BDE8-9B70-4CF5-B047-E2E5231916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Think of VA as the lender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Determine eligibility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Qualify the borrower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Determine property value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Conduct the closing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90491F0-E33D-443A-B0C4-2B29B1085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CA5F154-C7B3-4122-A126-ED409F394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Overview of the Loan Process</a:t>
            </a:r>
          </a:p>
        </p:txBody>
      </p:sp>
    </p:spTree>
    <p:extLst>
      <p:ext uri="{BB962C8B-B14F-4D97-AF65-F5344CB8AC3E}">
        <p14:creationId xmlns:p14="http://schemas.microsoft.com/office/powerpoint/2010/main" val="14003650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38CBF83-FE0D-4C33-8936-CC3C2B766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0603"/>
            <a:ext cx="8229600" cy="480059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Tribal organization must have a signed MOU with VA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ts val="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Native American Veteran must have a meaningful interest in the leasehold/allotted land and be an active member of the tribe</a:t>
            </a:r>
          </a:p>
          <a:p>
            <a:pPr>
              <a:spcBef>
                <a:spcPts val="0"/>
              </a:spcBef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Native American Veterans must have sufficient length of service and character of service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dirty="0">
              <a:latin typeface="Calibri" panose="020F0502020204030204" pitchFamily="34" charset="0"/>
              <a:cs typeface="Myriad Pro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446004-49D9-43E2-B886-E685C54FA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D9FD1A8-8D22-4B51-8444-F364690CF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Determining Eligibility</a:t>
            </a:r>
          </a:p>
        </p:txBody>
      </p:sp>
    </p:spTree>
    <p:extLst>
      <p:ext uri="{BB962C8B-B14F-4D97-AF65-F5344CB8AC3E}">
        <p14:creationId xmlns:p14="http://schemas.microsoft.com/office/powerpoint/2010/main" val="1586662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A71819F-770B-4180-AF23-BF59136B01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Request VA loan application at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NADL@va.gov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Provide financial documents: pay stubs, W2s, award letters, bank statements and tax returns, if applicable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Provide or apply for homesite lease assignment with the tribal housing or land management office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Provide evidence of Tribal Membership: Tribal ID or Certification of Indian Blood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357E6B-834D-4602-B707-BE2DD25AE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9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3170D39-2498-49F4-824E-269B75C36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Requirement for Loan Preapproval</a:t>
            </a:r>
          </a:p>
        </p:txBody>
      </p:sp>
    </p:spTree>
    <p:extLst>
      <p:ext uri="{BB962C8B-B14F-4D97-AF65-F5344CB8AC3E}">
        <p14:creationId xmlns:p14="http://schemas.microsoft.com/office/powerpoint/2010/main" val="22645570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8290BF8-8E63-43D0-A5CB-CF2F6DC1F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0602"/>
            <a:ext cx="8229600" cy="4708449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Income – Stable, reliable, and expected to continue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Credit – Most recent 12-month history of timely payments on credit obligations (credit cards, loans, etc.)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Debt-to-Income (DTI) – Current expenses and new housing payment compared to gross income. Ideal DTI ratio of &lt;41%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Assets – Fees Paid Before Closing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Appraisal Fee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Construction Compliance Inspection Fees</a:t>
            </a:r>
          </a:p>
          <a:p>
            <a:pPr lvl="1">
              <a:buFont typeface="Arial" panose="020B0604020202020204" pitchFamily="34" charset="0"/>
              <a:buChar char="-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A1D0554-8B58-465B-9292-F949C04F3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118C41D-9DDD-496B-B318-A8A0E4348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VA Underwriting Review</a:t>
            </a:r>
          </a:p>
        </p:txBody>
      </p:sp>
    </p:spTree>
    <p:extLst>
      <p:ext uri="{BB962C8B-B14F-4D97-AF65-F5344CB8AC3E}">
        <p14:creationId xmlns:p14="http://schemas.microsoft.com/office/powerpoint/2010/main" val="18260011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71439AF-0E98-42E7-B04C-37FEC5B6C9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Purchase Agreement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Construction Contract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Construction Exhibits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Building Permits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Plans and Specs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Description of Materials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Lease Agreement or Deed of Trust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Title Status Report (TSR)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Water/Sewage Report from Indian Health Services (IHS)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Gas/Electrical Installation Contract</a:t>
            </a:r>
          </a:p>
          <a:p>
            <a:pPr>
              <a:spcBef>
                <a:spcPts val="1200"/>
              </a:spcBef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228947F-252A-423A-8EE1-C71B01FF6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93E1621-5D52-4E59-BFF6-0434BCB4E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Requirements for VA Appraisal</a:t>
            </a:r>
          </a:p>
        </p:txBody>
      </p:sp>
    </p:spTree>
    <p:extLst>
      <p:ext uri="{BB962C8B-B14F-4D97-AF65-F5344CB8AC3E}">
        <p14:creationId xmlns:p14="http://schemas.microsoft.com/office/powerpoint/2010/main" val="24097721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8A871CF-7EBC-4D92-92BA-0E51016F70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0602"/>
            <a:ext cx="8229600" cy="4825407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loan must be for an eligible purpose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Veteran intends to occupy the home as his/her primary residence.  Rentals and/or investment properties are not allowed.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Veteran and spouse (if applicable) are satisfactory credit risks.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Veteran and spouse (if applicable) have stable and reliable income sufficient to meet payment obligations and provide enough leftover residual income for family support.</a:t>
            </a:r>
          </a:p>
          <a:p>
            <a:endParaRPr lang="en-US" sz="2600" dirty="0"/>
          </a:p>
          <a:p>
            <a:pPr lvl="1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15B828-ED50-4A95-9B6A-16091E477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9FB6AC1-661F-4685-8241-305DB8FB5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Requirements for Final Loan Approval</a:t>
            </a:r>
          </a:p>
        </p:txBody>
      </p:sp>
    </p:spTree>
    <p:extLst>
      <p:ext uri="{BB962C8B-B14F-4D97-AF65-F5344CB8AC3E}">
        <p14:creationId xmlns:p14="http://schemas.microsoft.com/office/powerpoint/2010/main" val="15100978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8A871CF-7EBC-4D92-92BA-0E51016F70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0602"/>
            <a:ext cx="8229600" cy="4708449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Fixed interest rate (current interest rate is 2.50%)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Maximum loan term of 30 years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Leasehold term remaining must be 14 years plus length of loan, at a minimum</a:t>
            </a:r>
          </a:p>
          <a:p>
            <a:pPr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Homeowner’s Insurance and Hazard Insurance</a:t>
            </a:r>
          </a:p>
          <a:p>
            <a:pPr marL="642937" lvl="2" indent="-342900">
              <a:spcAft>
                <a:spcPts val="600"/>
              </a:spcAft>
              <a:buFont typeface="Arial" panose="020B0604020202020204" pitchFamily="34" charset="0"/>
              <a:buChar char="‾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12-month homeowner insurance policy is required</a:t>
            </a:r>
          </a:p>
          <a:p>
            <a:pPr marL="642937" lvl="2" indent="-342900">
              <a:spcAft>
                <a:spcPts val="600"/>
              </a:spcAft>
              <a:buFont typeface="Arial" panose="020B0604020202020204" pitchFamily="34" charset="0"/>
              <a:buChar char="‾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12-month hazard insurance is policy required</a:t>
            </a:r>
          </a:p>
          <a:p>
            <a:pPr marL="3429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Performance Bond / Construction Risk Insurance</a:t>
            </a:r>
          </a:p>
          <a:p>
            <a:pPr marL="642937" lvl="2" indent="-342900">
              <a:spcAft>
                <a:spcPts val="600"/>
              </a:spcAft>
              <a:buFont typeface="Arial" panose="020B0604020202020204" pitchFamily="34" charset="0"/>
              <a:buChar char="-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Construction risk insurance is required to protect the home during the construction phase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15B828-ED50-4A95-9B6A-16091E477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9FB6AC1-661F-4685-8241-305DB8FB5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Requirements for Final Loan Approval, Cont’d </a:t>
            </a:r>
          </a:p>
        </p:txBody>
      </p:sp>
    </p:spTree>
    <p:extLst>
      <p:ext uri="{BB962C8B-B14F-4D97-AF65-F5344CB8AC3E}">
        <p14:creationId xmlns:p14="http://schemas.microsoft.com/office/powerpoint/2010/main" val="3744414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73555C8-0078-4CB3-A7E2-067F47398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0602"/>
            <a:ext cx="8229600" cy="4952998"/>
          </a:xfrm>
        </p:spPr>
        <p:txBody>
          <a:bodyPr>
            <a:norm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Fees Paid At Closing </a:t>
            </a:r>
          </a:p>
          <a:p>
            <a:pPr lvl="1" indent="-257175">
              <a:buFont typeface="Arial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Processing Fee</a:t>
            </a:r>
          </a:p>
          <a:p>
            <a:pPr lvl="1" indent="-257175">
              <a:buFont typeface="Arial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Settlement/Escrow Company Fee</a:t>
            </a:r>
          </a:p>
          <a:p>
            <a:pPr lvl="1" indent="-257175">
              <a:buFont typeface="Arial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Title Fees and Recording Fees</a:t>
            </a:r>
          </a:p>
          <a:p>
            <a:pPr marL="557213" marR="0" lvl="1" indent="-214313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Homeowners Insurance Premium (3 Months) </a:t>
            </a:r>
          </a:p>
          <a:p>
            <a:pPr marL="557213" marR="0" lvl="1" indent="-214313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Hazard Insurance Premium (3 Months)</a:t>
            </a:r>
          </a:p>
          <a:p>
            <a:pPr lvl="1" indent="-257175">
              <a:buFont typeface="Arial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Property Taxes</a:t>
            </a:r>
          </a:p>
          <a:p>
            <a:pPr lvl="1" indent="-257175">
              <a:buFont typeface="Arial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Prepaid Interest</a:t>
            </a:r>
          </a:p>
          <a:p>
            <a:pPr marL="257175" marR="0" lvl="0" indent="-257175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0">
              <a:buNone/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175" marR="0" lvl="0" indent="-257175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1B2739-6161-4EB1-B07F-5CD9EA939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57BBC0B-3ECD-47A9-8657-4D06F57F3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Closing Costs</a:t>
            </a:r>
          </a:p>
        </p:txBody>
      </p:sp>
    </p:spTree>
    <p:extLst>
      <p:ext uri="{BB962C8B-B14F-4D97-AF65-F5344CB8AC3E}">
        <p14:creationId xmlns:p14="http://schemas.microsoft.com/office/powerpoint/2010/main" val="27205022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73555C8-0078-4CB3-A7E2-067F47398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0602"/>
            <a:ext cx="8229600" cy="4952998"/>
          </a:xfrm>
        </p:spPr>
        <p:txBody>
          <a:bodyPr>
            <a:norm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Fees Paid Before Closing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Appraisal Fee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Compliance Inspection Fees</a:t>
            </a:r>
            <a:endParaRPr lang="en-US" sz="2400" dirty="0"/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Homeowners Insurance Premium (12 Months) 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Hazard Insurance Premium (12 Months)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 Bond / Construction Risk Insurance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endParaRPr lang="en-US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175" marR="0" lvl="0" indent="-257175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1B2739-6161-4EB1-B07F-5CD9EA939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57BBC0B-3ECD-47A9-8657-4D06F57F3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Closing Costs</a:t>
            </a:r>
          </a:p>
        </p:txBody>
      </p:sp>
    </p:spTree>
    <p:extLst>
      <p:ext uri="{BB962C8B-B14F-4D97-AF65-F5344CB8AC3E}">
        <p14:creationId xmlns:p14="http://schemas.microsoft.com/office/powerpoint/2010/main" val="15692331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59EDAB2-516D-45A9-9135-32DBC804CD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0602"/>
            <a:ext cx="8367824" cy="4933120"/>
          </a:xfrm>
        </p:spPr>
        <p:txBody>
          <a:bodyPr>
            <a:normAutofit lnSpcReduction="10000"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Fees Financed Into The Loan At Closing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VA Funding Fee 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Purchase/Construction = 1.25% of loan amount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Interest Rate Reduction Refinance = 0.5% of loan amount</a:t>
            </a:r>
          </a:p>
          <a:p>
            <a:pPr lvl="2">
              <a:buFont typeface="Courier New" panose="02070309020205020404" pitchFamily="49" charset="0"/>
              <a:buChar char="o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buFont typeface="Wingdings" panose="05000000000000000000" pitchFamily="2" charset="2"/>
              <a:buChar char="v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VA Funding Fee can be paid at closing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Veterans in receipt of service-connected disability   compensation are exempt from paying the funding fee</a:t>
            </a:r>
          </a:p>
          <a:p>
            <a:pPr marR="0" lvl="2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Surviving spouse in receipt of dependency and indemnity compensation are exempt from paying the funding fee</a:t>
            </a:r>
          </a:p>
          <a:p>
            <a:pPr lvl="2">
              <a:buFont typeface="Courier New" panose="02070309020205020404" pitchFamily="49" charset="0"/>
              <a:buChar char="o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8799698-5B7D-486F-9733-B9520D8BA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CD855FE-A57A-4D34-81B2-B2FB44B49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Closing Costs</a:t>
            </a:r>
          </a:p>
        </p:txBody>
      </p:sp>
    </p:spTree>
    <p:extLst>
      <p:ext uri="{BB962C8B-B14F-4D97-AF65-F5344CB8AC3E}">
        <p14:creationId xmlns:p14="http://schemas.microsoft.com/office/powerpoint/2010/main" val="3459575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1E05AF3-4455-4518-8A26-B3A3AB6AFC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55319"/>
            <a:ext cx="8368748" cy="54480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Phone: 1-888-349-7541</a:t>
            </a:r>
          </a:p>
          <a:p>
            <a:pPr marL="0" indent="0" algn="ctr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General Email:  NADL@va.gov</a:t>
            </a:r>
          </a:p>
          <a:p>
            <a:pPr marL="342900" indent="-342900" algn="ctr">
              <a:buFont typeface="Wingdings" panose="05000000000000000000" pitchFamily="2" charset="2"/>
              <a:buChar char="Ø"/>
            </a:pPr>
            <a:endParaRPr lang="en-US" b="1" dirty="0">
              <a:solidFill>
                <a:srgbClr val="002F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1AE3132-7FDF-4C28-86C0-92D220970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81D0EF-5ADB-4C7E-84D9-09AF9DC04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VA NADL Coordinators and Contact Information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A1A32F8B-116B-4344-91C8-D17FFB08B8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6436408"/>
              </p:ext>
            </p:extLst>
          </p:nvPr>
        </p:nvGraphicFramePr>
        <p:xfrm>
          <a:off x="428248" y="1652267"/>
          <a:ext cx="8311018" cy="4023360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2835965">
                  <a:extLst>
                    <a:ext uri="{9D8B030D-6E8A-4147-A177-3AD203B41FA5}">
                      <a16:colId xmlns:a16="http://schemas.microsoft.com/office/drawing/2014/main" val="1474976768"/>
                    </a:ext>
                  </a:extLst>
                </a:gridCol>
                <a:gridCol w="1517649">
                  <a:extLst>
                    <a:ext uri="{9D8B030D-6E8A-4147-A177-3AD203B41FA5}">
                      <a16:colId xmlns:a16="http://schemas.microsoft.com/office/drawing/2014/main" val="406524315"/>
                    </a:ext>
                  </a:extLst>
                </a:gridCol>
                <a:gridCol w="3957404">
                  <a:extLst>
                    <a:ext uri="{9D8B030D-6E8A-4147-A177-3AD203B41FA5}">
                      <a16:colId xmlns:a16="http://schemas.microsoft.com/office/drawing/2014/main" val="2035683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Name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Extension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Email Address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7836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James Lewis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221462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james.lewis2@va.gov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776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Casandra Kelting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221286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casandra.kelting@va.gov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9605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Craig Filbeck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221426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craig.filbeck@va.gov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2547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Arthur Valdez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221375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arthur.valdez@va.gov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27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Karl Covert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221621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karl.covert@va.gov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0229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Dorian Smith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221292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dorian.smith@va.gov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8264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Cherie Castanares (Supervisor)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221455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cherie.castanares@va.gov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5139836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0F49FFF1-528D-43BD-89BC-DC8576D83696}"/>
              </a:ext>
            </a:extLst>
          </p:cNvPr>
          <p:cNvSpPr txBox="1"/>
          <p:nvPr/>
        </p:nvSpPr>
        <p:spPr>
          <a:xfrm>
            <a:off x="0" y="5701145"/>
            <a:ext cx="9144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General Loan Guaranty Service Phone Number: 1-877-827-3702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52970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B1A4AAF-2AD0-43DB-8382-4C1584414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0602"/>
            <a:ext cx="83820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Important websites: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Native American Direct Loan Program </a:t>
            </a:r>
            <a:r>
              <a:rPr lang="en-US" i="1" spc="-5" dirty="0"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https://www.va.gov/housing-assistance/home-loans/loan-types/native-american-direct-loan/</a:t>
            </a:r>
            <a:r>
              <a:rPr lang="en-US" i="1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VA-Guaranteed Home Loan Program 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https://www.va.gov/housing-assistance/#get-va-home-loan-benefits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algn="ctr"/>
            <a:endParaRPr lang="en-US" sz="2800" dirty="0"/>
          </a:p>
          <a:p>
            <a:pPr marL="0" indent="0" algn="ctr">
              <a:buNone/>
            </a:pPr>
            <a:endParaRPr lang="en-US" sz="28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9809DBB-23C0-4D26-A653-A54B48249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911C77A-EE7D-4D65-A213-4EFDB2872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Reference Information</a:t>
            </a:r>
          </a:p>
        </p:txBody>
      </p:sp>
    </p:spTree>
    <p:extLst>
      <p:ext uri="{BB962C8B-B14F-4D97-AF65-F5344CB8AC3E}">
        <p14:creationId xmlns:p14="http://schemas.microsoft.com/office/powerpoint/2010/main" val="4377968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F422DFF-C70A-4C1E-98D9-C1B56F326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9B6C4-39F8-4822-AF44-3E1909BEC45D}" type="slidenum">
              <a:rPr lang="en-US" smtClean="0"/>
              <a:t>19</a:t>
            </a:fld>
            <a:endParaRPr lang="en-US" dirty="0"/>
          </a:p>
        </p:txBody>
      </p:sp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B1C0C42F-09B9-430D-A427-99342BCCA7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570" y="0"/>
            <a:ext cx="9144000" cy="6096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59EA4B3-D44F-4A33-AFD4-16A9EFFA6711}"/>
              </a:ext>
            </a:extLst>
          </p:cNvPr>
          <p:cNvSpPr/>
          <p:nvPr/>
        </p:nvSpPr>
        <p:spPr>
          <a:xfrm>
            <a:off x="680907" y="2362200"/>
            <a:ext cx="8000999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0207299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F422DFF-C70A-4C1E-98D9-C1B56F326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9B6C4-39F8-4822-AF44-3E1909BEC45D}" type="slidenum">
              <a:rPr lang="en-US" smtClean="0"/>
              <a:t>20</a:t>
            </a:fld>
            <a:endParaRPr lang="en-US" dirty="0"/>
          </a:p>
        </p:txBody>
      </p:sp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B1C0C42F-09B9-430D-A427-99342BCCA7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570" y="0"/>
            <a:ext cx="9144000" cy="6096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59EA4B3-D44F-4A33-AFD4-16A9EFFA6711}"/>
              </a:ext>
            </a:extLst>
          </p:cNvPr>
          <p:cNvSpPr/>
          <p:nvPr/>
        </p:nvSpPr>
        <p:spPr>
          <a:xfrm>
            <a:off x="680907" y="2362200"/>
            <a:ext cx="8000999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09347902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11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&quot;/&gt;&lt;property id=&quot;20307&quot; value=&quot;990&quot;/&gt;&lt;/object&gt;&lt;object type=&quot;3&quot; unique_id=&quot;10004&quot;&gt;&lt;property id=&quot;20148&quot; value=&quot;5&quot;/&gt;&lt;property id=&quot;20300&quot; value=&quot;Slide 2 - &amp;quot;NADL Program&amp;quot;&quot;/&gt;&lt;property id=&quot;20307&quot; value=&quot;257&quot;/&gt;&lt;/object&gt;&lt;object type=&quot;3&quot; unique_id=&quot;10005&quot;&gt;&lt;property id=&quot;20148&quot; value=&quot;5&quot;/&gt;&lt;property id=&quot;20300&quot; value=&quot;Slide 3 - &amp;quot;What is A VA Direct Loan?&amp;quot;&quot;/&gt;&lt;property id=&quot;20307&quot; value=&quot;1003&quot;/&gt;&lt;/object&gt;&lt;object type=&quot;3&quot; unique_id=&quot;10006&quot;&gt;&lt;property id=&quot;20148&quot; value=&quot;5&quot;/&gt;&lt;property id=&quot;20300&quot; value=&quot;Slide 4 - &amp;quot;Benefits of the NADL Program &amp;quot;&quot;/&gt;&lt;property id=&quot;20307&quot; value=&quot;1004&quot;/&gt;&lt;/object&gt;&lt;object type=&quot;3&quot; unique_id=&quot;10007&quot;&gt;&lt;property id=&quot;20148&quot; value=&quot;5&quot;/&gt;&lt;property id=&quot;20300&quot; value=&quot;Slide 5 - &amp;quot;Memorandum of Understanding (MOU)&amp;quot;&quot;/&gt;&lt;property id=&quot;20307&quot; value=&quot;1005&quot;/&gt;&lt;/object&gt;&lt;object type=&quot;3&quot; unique_id=&quot;10008&quot;&gt;&lt;property id=&quot;20148&quot; value=&quot;5&quot;/&gt;&lt;property id=&quot;20300&quot; value=&quot;Slide 6 - &amp;quot;Memorandum of Understanding&amp;quot;&quot;/&gt;&lt;property id=&quot;20307&quot; value=&quot;1007&quot;/&gt;&lt;/object&gt;&lt;object type=&quot;3&quot; unique_id=&quot;10009&quot;&gt;&lt;property id=&quot;20148&quot; value=&quot;5&quot;/&gt;&lt;property id=&quot;20300&quot; value=&quot;Slide 7 - &amp;quot;MOU Procedures&amp;quot;&quot;/&gt;&lt;property id=&quot;20307&quot; value=&quot;1006&quot;/&gt;&lt;/object&gt;&lt;object type=&quot;3&quot; unique_id=&quot;10010&quot;&gt;&lt;property id=&quot;20148&quot; value=&quot;5&quot;/&gt;&lt;property id=&quot;20300&quot; value=&quot;Slide 8 - &amp;quot;Mescalero Apache (NM) MOU signing&amp;quot;&quot;/&gt;&lt;property id=&quot;20307&quot; value=&quot;269&quot;/&gt;&lt;/object&gt;&lt;object type=&quot;3&quot; unique_id=&quot;10011&quot;&gt;&lt;property id=&quot;20148&quot; value=&quot;5&quot;/&gt;&lt;property id=&quot;20300&quot; value=&quot;Slide 9 - &amp;quot;Ute Indian Tribe (UT) MOU signing&amp;quot;&quot;/&gt;&lt;property id=&quot;20307&quot; value=&quot;270&quot;/&gt;&lt;/object&gt;&lt;object type=&quot;3&quot; unique_id=&quot;10012&quot;&gt;&lt;property id=&quot;20148&quot; value=&quot;5&quot;/&gt;&lt;property id=&quot;20300&quot; value=&quot;Slide 10 - &amp;quot;Taos Pueblo (NM) MOU signing&amp;quot;&quot;/&gt;&lt;property id=&quot;20307&quot; value=&quot;271&quot;/&gt;&lt;/object&gt;&lt;object type=&quot;3&quot; unique_id=&quot;10013&quot;&gt;&lt;property id=&quot;20148&quot; value=&quot;5&quot;/&gt;&lt;property id=&quot;20300&quot; value=&quot;Slide 11 - &amp;quot;St. Regis Mohawk (NY) MOU signing&amp;quot;&quot;/&gt;&lt;property id=&quot;20307&quot; value=&quot;272&quot;/&gt;&lt;/object&gt;&lt;object type=&quot;3&quot; unique_id=&quot;10014&quot;&gt;&lt;property id=&quot;20148&quot; value=&quot;5&quot;/&gt;&lt;property id=&quot;20300&quot; value=&quot;Slide 12 - &amp;quot;Overview of the Loan Process&amp;quot;&quot;/&gt;&lt;property id=&quot;20307&quot; value=&quot;992&quot;/&gt;&lt;/object&gt;&lt;object type=&quot;3&quot; unique_id=&quot;10015&quot;&gt;&lt;property id=&quot;20148&quot; value=&quot;5&quot;/&gt;&lt;property id=&quot;20300&quot; value=&quot;Slide 13 - &amp;quot;Determining Eligibility&amp;quot;&quot;/&gt;&lt;property id=&quot;20307&quot; value=&quot;995&quot;/&gt;&lt;/object&gt;&lt;object type=&quot;3&quot; unique_id=&quot;10016&quot;&gt;&lt;property id=&quot;20148&quot; value=&quot;5&quot;/&gt;&lt;property id=&quot;20300&quot; value=&quot;Slide 15 - &amp;quot;Loan Process&amp;quot;&quot;/&gt;&lt;property id=&quot;20307&quot; value=&quot;1002&quot;/&gt;&lt;/object&gt;&lt;object type=&quot;3&quot; unique_id=&quot;10017&quot;&gt;&lt;property id=&quot;20148&quot; value=&quot;5&quot;/&gt;&lt;property id=&quot;20300&quot; value=&quot;Slide 16 - &amp;quot;Preparing for Homeownership&amp;quot;&quot;/&gt;&lt;property id=&quot;20307&quot; value=&quot;994&quot;/&gt;&lt;/object&gt;&lt;object type=&quot;3&quot; unique_id=&quot;10018&quot;&gt;&lt;property id=&quot;20148&quot; value=&quot;5&quot;/&gt;&lt;property id=&quot;20300&quot; value=&quot;Slide 17 - &amp;quot;VA Underwriting Review&amp;quot;&quot;/&gt;&lt;property id=&quot;20307&quot; value=&quot;993&quot;/&gt;&lt;/object&gt;&lt;object type=&quot;3&quot; unique_id=&quot;10019&quot;&gt;&lt;property id=&quot;20148&quot; value=&quot;5&quot;/&gt;&lt;property id=&quot;20300&quot; value=&quot;Slide 18 - &amp;quot;A Complete Loan Application&amp;quot;&quot;/&gt;&lt;property id=&quot;20307&quot; value=&quot;998&quot;/&gt;&lt;/object&gt;&lt;object type=&quot;3&quot; unique_id=&quot;10020&quot;&gt;&lt;property id=&quot;20148&quot; value=&quot;5&quot;/&gt;&lt;property id=&quot;20300&quot; value=&quot;Slide 19 - &amp;quot;Requirements for Loan Approval&amp;quot;&quot;/&gt;&lt;property id=&quot;20307&quot; value=&quot;997&quot;/&gt;&lt;/object&gt;&lt;object type=&quot;3&quot; unique_id=&quot;10021&quot;&gt;&lt;property id=&quot;20148&quot; value=&quot;5&quot;/&gt;&lt;property id=&quot;20300&quot; value=&quot;Slide 20 - &amp;quot;Requirements for Loan Approval &amp;quot;&quot;/&gt;&lt;property id=&quot;20307&quot; value=&quot;1008&quot;/&gt;&lt;/object&gt;&lt;object type=&quot;3&quot; unique_id=&quot;10022&quot;&gt;&lt;property id=&quot;20148&quot; value=&quot;5&quot;/&gt;&lt;property id=&quot;20300&quot; value=&quot;Slide 21 - &amp;quot;Closing Costs&amp;quot;&quot;/&gt;&lt;property id=&quot;20307&quot; value=&quot;1000&quot;/&gt;&lt;/object&gt;&lt;object type=&quot;3&quot; unique_id=&quot;10023&quot;&gt;&lt;property id=&quot;20148&quot; value=&quot;5&quot;/&gt;&lt;property id=&quot;20300&quot; value=&quot;Slide 23 - &amp;quot;Tips to Improve Your Credit&amp;quot;&quot;/&gt;&lt;property id=&quot;20307&quot; value=&quot;1009&quot;/&gt;&lt;/object&gt;&lt;object type=&quot;3&quot; unique_id=&quot;10024&quot;&gt;&lt;property id=&quot;20148&quot; value=&quot;5&quot;/&gt;&lt;property id=&quot;20300&quot; value=&quot;Slide 24 - &amp;quot;VA NADL Coordinators and Contact Information&amp;quot;&quot;/&gt;&lt;property id=&quot;20307&quot; value=&quot;991&quot;/&gt;&lt;/object&gt;&lt;object type=&quot;3&quot; unique_id=&quot;10025&quot;&gt;&lt;property id=&quot;20148&quot; value=&quot;5&quot;/&gt;&lt;property id=&quot;20300&quot; value=&quot;Slide 25 - &amp;quot;Reference Information&amp;quot;&quot;/&gt;&lt;property id=&quot;20307&quot; value=&quot;1011&quot;/&gt;&lt;/object&gt;&lt;object type=&quot;3&quot; unique_id=&quot;10741&quot;&gt;&lt;property id=&quot;20148&quot; value=&quot;5&quot;/&gt;&lt;property id=&quot;20300&quot; value=&quot;Slide 14 - &amp;quot;COE Application Forms&amp;quot;&quot;/&gt;&lt;property id=&quot;20307&quot; value=&quot;1012&quot;/&gt;&lt;/object&gt;&lt;object type=&quot;3&quot; unique_id=&quot;10742&quot;&gt;&lt;property id=&quot;20148&quot; value=&quot;5&quot;/&gt;&lt;property id=&quot;20300&quot; value=&quot;Slide 22 - &amp;quot;Closing Costs, continued&amp;quot;&quot;/&gt;&lt;property id=&quot;20307&quot; value=&quot;1013&quot;/&gt;&lt;/object&gt;&lt;object type=&quot;3&quot; unique_id=&quot;10743&quot;&gt;&lt;property id=&quot;20148&quot; value=&quot;5&quot;/&gt;&lt;property id=&quot;20300&quot; value=&quot;Slide 26&quot;/&gt;&lt;property id=&quot;20307&quot; value=&quot;463&quot;/&gt;&lt;/object&gt;&lt;/object&gt;&lt;object type=&quot;8&quot; unique_id=&quot;10050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10_Office Theme">
  <a:themeElements>
    <a:clrScheme name="myVA">
      <a:dk1>
        <a:srgbClr val="000000"/>
      </a:dk1>
      <a:lt1>
        <a:sysClr val="window" lastClr="FFFFFF"/>
      </a:lt1>
      <a:dk2>
        <a:srgbClr val="003F72"/>
      </a:dk2>
      <a:lt2>
        <a:srgbClr val="EEECE1"/>
      </a:lt2>
      <a:accent1>
        <a:srgbClr val="C62630"/>
      </a:accent1>
      <a:accent2>
        <a:srgbClr val="0083BE"/>
      </a:accent2>
      <a:accent3>
        <a:srgbClr val="F3CF45"/>
      </a:accent3>
      <a:accent4>
        <a:srgbClr val="F7955B"/>
      </a:accent4>
      <a:accent5>
        <a:srgbClr val="839097"/>
      </a:accent5>
      <a:accent6>
        <a:srgbClr val="DCDDDE"/>
      </a:accent6>
      <a:hlink>
        <a:srgbClr val="C2B48F"/>
      </a:hlink>
      <a:folHlink>
        <a:srgbClr val="A3A86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1_Office Theme">
  <a:themeElements>
    <a:clrScheme name="myVA">
      <a:dk1>
        <a:srgbClr val="000000"/>
      </a:dk1>
      <a:lt1>
        <a:sysClr val="window" lastClr="FFFFFF"/>
      </a:lt1>
      <a:dk2>
        <a:srgbClr val="003F72"/>
      </a:dk2>
      <a:lt2>
        <a:srgbClr val="EEECE1"/>
      </a:lt2>
      <a:accent1>
        <a:srgbClr val="C62630"/>
      </a:accent1>
      <a:accent2>
        <a:srgbClr val="0083BE"/>
      </a:accent2>
      <a:accent3>
        <a:srgbClr val="F3CF45"/>
      </a:accent3>
      <a:accent4>
        <a:srgbClr val="F7955B"/>
      </a:accent4>
      <a:accent5>
        <a:srgbClr val="839097"/>
      </a:accent5>
      <a:accent6>
        <a:srgbClr val="DCDDDE"/>
      </a:accent6>
      <a:hlink>
        <a:srgbClr val="C2B48F"/>
      </a:hlink>
      <a:folHlink>
        <a:srgbClr val="A3A86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59547690B337748867CACB3F0F9CDCD" ma:contentTypeVersion="16" ma:contentTypeDescription="Create a new document." ma:contentTypeScope="" ma:versionID="a35a6384e3bcf2230ee811b5d2d1eb74">
  <xsd:schema xmlns:xsd="http://www.w3.org/2001/XMLSchema" xmlns:xs="http://www.w3.org/2001/XMLSchema" xmlns:p="http://schemas.microsoft.com/office/2006/metadata/properties" xmlns:ns2="e0d11759-33fd-4c3e-9592-e31560a5f753" xmlns:ns3="958bc3fe-b502-4578-b145-b7cf846a3763" targetNamespace="http://schemas.microsoft.com/office/2006/metadata/properties" ma:root="true" ma:fieldsID="004a0bb1d0aeb87e9f7fa7bfdaae331d" ns2:_="" ns3:_="">
    <xsd:import namespace="e0d11759-33fd-4c3e-9592-e31560a5f753"/>
    <xsd:import namespace="958bc3fe-b502-4578-b145-b7cf846a376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d11759-33fd-4c3e-9592-e31560a5f75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e84032d-d509-4fe6-88de-25e26b17c9e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3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8bc3fe-b502-4578-b145-b7cf846a376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667dcd78-f552-48a7-830b-ad75b640e40f}" ma:internalName="TaxCatchAll" ma:showField="CatchAllData" ma:web="958bc3fe-b502-4578-b145-b7cf846a376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58bc3fe-b502-4578-b145-b7cf846a3763" xsi:nil="true"/>
    <lcf76f155ced4ddcb4097134ff3c332f xmlns="e0d11759-33fd-4c3e-9592-e31560a5f75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AB5FA5D-61D8-42CB-BDF3-951379D8A61A}"/>
</file>

<file path=customXml/itemProps2.xml><?xml version="1.0" encoding="utf-8"?>
<ds:datastoreItem xmlns:ds="http://schemas.openxmlformats.org/officeDocument/2006/customXml" ds:itemID="{500C3B54-28B0-45D5-89AA-5642DDB85E2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526EE47-AE75-4657-93B3-9356E11863DC}"/>
</file>

<file path=docProps/app.xml><?xml version="1.0" encoding="utf-8"?>
<Properties xmlns="http://schemas.openxmlformats.org/officeDocument/2006/extended-properties" xmlns:vt="http://schemas.openxmlformats.org/officeDocument/2006/docPropsVTypes">
  <Template>New VA Template.05.01.18</Template>
  <TotalTime>14927</TotalTime>
  <Words>1051</Words>
  <Application>Microsoft Office PowerPoint</Application>
  <PresentationFormat>On-screen Show (4:3)</PresentationFormat>
  <Paragraphs>202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Arial</vt:lpstr>
      <vt:lpstr>Calibri</vt:lpstr>
      <vt:lpstr>Courier New</vt:lpstr>
      <vt:lpstr>Myriad Pro</vt:lpstr>
      <vt:lpstr>Times New Roman</vt:lpstr>
      <vt:lpstr>Wingdings</vt:lpstr>
      <vt:lpstr>10_Office Theme</vt:lpstr>
      <vt:lpstr>1_Custom Design</vt:lpstr>
      <vt:lpstr>Custom Design</vt:lpstr>
      <vt:lpstr>11_Office Theme</vt:lpstr>
      <vt:lpstr>PowerPoint Presentation</vt:lpstr>
      <vt:lpstr>What is A VA Direct Loan?</vt:lpstr>
      <vt:lpstr>Benefits of the NADL Program </vt:lpstr>
      <vt:lpstr>Memorandum of Understanding (MOU)</vt:lpstr>
      <vt:lpstr>Memorandum of Understanding (MOU), Cont’d</vt:lpstr>
      <vt:lpstr>MOU Procedures</vt:lpstr>
      <vt:lpstr>Overview of the Loan Process</vt:lpstr>
      <vt:lpstr>Determining Eligibility</vt:lpstr>
      <vt:lpstr>Requirement for Loan Preapproval</vt:lpstr>
      <vt:lpstr>VA Underwriting Review</vt:lpstr>
      <vt:lpstr>Requirements for VA Appraisal</vt:lpstr>
      <vt:lpstr>Requirements for Final Loan Approval</vt:lpstr>
      <vt:lpstr>Requirements for Final Loan Approval, Cont’d </vt:lpstr>
      <vt:lpstr>Closing Costs</vt:lpstr>
      <vt:lpstr>Closing Costs</vt:lpstr>
      <vt:lpstr>Closing Costs</vt:lpstr>
      <vt:lpstr>VA NADL Coordinators and Contact Information</vt:lpstr>
      <vt:lpstr>Reference Information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SPENCER, Jennifer, VBAVACO</dc:creator>
  <cp:lastModifiedBy>Latona, Jason, VBAVACO</cp:lastModifiedBy>
  <cp:revision>640</cp:revision>
  <cp:lastPrinted>2019-10-21T13:28:46Z</cp:lastPrinted>
  <dcterms:created xsi:type="dcterms:W3CDTF">2019-06-06T18:20:44Z</dcterms:created>
  <dcterms:modified xsi:type="dcterms:W3CDTF">2024-07-18T15:51:45Z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0x010100E59547690B337748867CACB3F0F9CDCD</vt:lpwstr>
  </property>
</Properties>
</file>