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5" r:id="rId2"/>
  </p:sldMasterIdLst>
  <p:notesMasterIdLst>
    <p:notesMasterId r:id="rId14"/>
  </p:notesMasterIdLst>
  <p:sldIdLst>
    <p:sldId id="101494" r:id="rId3"/>
    <p:sldId id="303" r:id="rId4"/>
    <p:sldId id="256" r:id="rId5"/>
    <p:sldId id="257" r:id="rId6"/>
    <p:sldId id="260" r:id="rId7"/>
    <p:sldId id="263" r:id="rId8"/>
    <p:sldId id="259" r:id="rId9"/>
    <p:sldId id="258" r:id="rId10"/>
    <p:sldId id="261" r:id="rId11"/>
    <p:sldId id="262" r:id="rId12"/>
    <p:sldId id="265" r:id="rId13"/>
  </p:sldIdLst>
  <p:sldSz cx="12192000" cy="6858000"/>
  <p:notesSz cx="9236075" cy="6950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528" userDrawn="1">
          <p15:clr>
            <a:srgbClr val="A4A3A4"/>
          </p15:clr>
        </p15:guide>
        <p15:guide id="4" orient="horz" pos="20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89" userDrawn="1">
          <p15:clr>
            <a:srgbClr val="A4A3A4"/>
          </p15:clr>
        </p15:guide>
        <p15:guide id="2" pos="2909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00FF77-EF08-B831-130F-6E4313A56EF2}" name="Niki Lesko" initials="NL" userId="Niki Lesko" providerId="None"/>
  <p188:author id="{3F8B3988-C4D4-87BA-5B77-D687F8C86395}" name="Andy Drissell" initials="AD" userId="Andy Drissell" providerId="None"/>
  <p188:author id="{521DE8B5-7F12-A37E-920C-85EBC8C2E827}" name="Mackenzie Elrod" initials="ME" userId="Mackenzie Elrod" providerId="None"/>
  <p188:author id="{0E3569EF-B40E-9BE3-2F22-DA9D6628416E}" name="Brooke Hankins" initials="BH" userId="Brooke Hankin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9CB4"/>
    <a:srgbClr val="E54E26"/>
    <a:srgbClr val="F40B67"/>
    <a:srgbClr val="ED1768"/>
    <a:srgbClr val="1F384C"/>
    <a:srgbClr val="309D47"/>
    <a:srgbClr val="E66322"/>
    <a:srgbClr val="4B76C2"/>
    <a:srgbClr val="B7D5D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75424" autoAdjust="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36"/>
        <p:guide pos="3840"/>
        <p:guide orient="horz" pos="528"/>
        <p:guide orient="horz" pos="2088"/>
      </p:guideLst>
    </p:cSldViewPr>
  </p:slideViewPr>
  <p:outlineViewPr>
    <p:cViewPr>
      <p:scale>
        <a:sx n="33" d="100"/>
        <a:sy n="33" d="100"/>
      </p:scale>
      <p:origin x="0" y="-186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189"/>
        <p:guide pos="29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002299" cy="348711"/>
          </a:xfrm>
          <a:prstGeom prst="rect">
            <a:avLst/>
          </a:prstGeom>
        </p:spPr>
        <p:txBody>
          <a:bodyPr vert="horz" lIns="92450" tIns="46225" rIns="92450" bIns="462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41" y="1"/>
            <a:ext cx="4002299" cy="348711"/>
          </a:xfrm>
          <a:prstGeom prst="rect">
            <a:avLst/>
          </a:prstGeom>
        </p:spPr>
        <p:txBody>
          <a:bodyPr vert="horz" lIns="92450" tIns="46225" rIns="92450" bIns="46225" rtlCol="0"/>
          <a:lstStyle>
            <a:lvl1pPr algn="r">
              <a:defRPr sz="1200"/>
            </a:lvl1pPr>
          </a:lstStyle>
          <a:p>
            <a:fld id="{1D6C8B4A-5A30-40AB-973D-5615C29FF6D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3650" y="868363"/>
            <a:ext cx="4168775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50" tIns="46225" rIns="92450" bIns="462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44724"/>
            <a:ext cx="7388860" cy="2736592"/>
          </a:xfrm>
          <a:prstGeom prst="rect">
            <a:avLst/>
          </a:prstGeom>
        </p:spPr>
        <p:txBody>
          <a:bodyPr vert="horz" lIns="92450" tIns="46225" rIns="92450" bIns="462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601366"/>
            <a:ext cx="4002299" cy="348710"/>
          </a:xfrm>
          <a:prstGeom prst="rect">
            <a:avLst/>
          </a:prstGeom>
        </p:spPr>
        <p:txBody>
          <a:bodyPr vert="horz" lIns="92450" tIns="46225" rIns="92450" bIns="462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41" y="6601366"/>
            <a:ext cx="4002299" cy="348710"/>
          </a:xfrm>
          <a:prstGeom prst="rect">
            <a:avLst/>
          </a:prstGeom>
        </p:spPr>
        <p:txBody>
          <a:bodyPr vert="horz" lIns="92450" tIns="46225" rIns="92450" bIns="46225" rtlCol="0" anchor="b"/>
          <a:lstStyle>
            <a:lvl1pPr algn="r">
              <a:defRPr sz="1200"/>
            </a:lvl1pPr>
          </a:lstStyle>
          <a:p>
            <a:fld id="{87E43857-F1A7-45C7-806F-03513B8C9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69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29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53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500">
                <a:latin typeface="Century Gothic" panose="020B0502020202020204" pitchFamily="34" charset="0"/>
              </a:rPr>
              <a:t>Working in </a:t>
            </a:r>
            <a:r>
              <a:rPr lang="en-US" sz="500" b="1">
                <a:latin typeface="Century Gothic" panose="020B0502020202020204" pitchFamily="34" charset="0"/>
              </a:rPr>
              <a:t>cooperation</a:t>
            </a:r>
            <a:r>
              <a:rPr lang="en-US" sz="500">
                <a:latin typeface="Century Gothic" panose="020B0502020202020204" pitchFamily="34" charset="0"/>
              </a:rPr>
              <a:t> with the natural world</a:t>
            </a:r>
          </a:p>
          <a:p>
            <a:pPr lvl="1"/>
            <a:r>
              <a:rPr lang="en-US" sz="500">
                <a:latin typeface="Century Gothic" panose="020B0502020202020204" pitchFamily="34" charset="0"/>
              </a:rPr>
              <a:t>Connecting to the </a:t>
            </a:r>
            <a:r>
              <a:rPr lang="en-US" sz="500" b="1">
                <a:latin typeface="Century Gothic" panose="020B0502020202020204" pitchFamily="34" charset="0"/>
              </a:rPr>
              <a:t>sky, land and water</a:t>
            </a:r>
          </a:p>
          <a:p>
            <a:pPr lvl="1"/>
            <a:r>
              <a:rPr lang="en-US" sz="500">
                <a:latin typeface="Century Gothic" panose="020B0502020202020204" pitchFamily="34" charset="0"/>
              </a:rPr>
              <a:t>Honoring the land as a </a:t>
            </a:r>
            <a:r>
              <a:rPr lang="en-US" sz="500" b="1">
                <a:latin typeface="Century Gothic" panose="020B0502020202020204" pitchFamily="34" charset="0"/>
              </a:rPr>
              <a:t>living being</a:t>
            </a:r>
            <a:r>
              <a:rPr lang="en-US" sz="500">
                <a:latin typeface="Century Gothic" panose="020B0502020202020204" pitchFamily="34" charset="0"/>
              </a:rPr>
              <a:t>, not a resource</a:t>
            </a:r>
          </a:p>
          <a:p>
            <a:r>
              <a:rPr lang="en-US" sz="500" b="1">
                <a:latin typeface="Century Gothic" panose="020B0502020202020204" pitchFamily="34" charset="0"/>
              </a:rPr>
              <a:t>Respect</a:t>
            </a:r>
            <a:r>
              <a:rPr lang="en-US" sz="500">
                <a:latin typeface="Century Gothic" panose="020B0502020202020204" pitchFamily="34" charset="0"/>
              </a:rPr>
              <a:t> for not just 2 legged beings but also the 4 legged beings</a:t>
            </a:r>
          </a:p>
          <a:p>
            <a:endParaRPr lang="en-US" sz="500">
              <a:latin typeface="Century Gothic" panose="020B0502020202020204" pitchFamily="34" charset="0"/>
            </a:endParaRPr>
          </a:p>
          <a:p>
            <a:pPr marL="74015" indent="-74015" defTabSz="394746">
              <a:buFont typeface="Arial" panose="020B0604020202020204" pitchFamily="34" charset="0"/>
              <a:buChar char="•"/>
              <a:defRPr/>
            </a:pP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Thinking and Planning for </a:t>
            </a:r>
            <a:r>
              <a:rPr lang="en-US" sz="500" b="1">
                <a:solidFill>
                  <a:prstClr val="black"/>
                </a:solidFill>
                <a:latin typeface="Century Gothic" panose="020B0502020202020204" pitchFamily="34" charset="0"/>
              </a:rPr>
              <a:t>future generations</a:t>
            </a:r>
          </a:p>
          <a:p>
            <a:pPr marL="74015" indent="-74015" defTabSz="394746">
              <a:buFont typeface="Arial" panose="020B0604020202020204" pitchFamily="34" charset="0"/>
              <a:buChar char="•"/>
              <a:defRPr/>
            </a:pP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Centering </a:t>
            </a:r>
            <a:r>
              <a:rPr lang="en-US" sz="500" b="1">
                <a:solidFill>
                  <a:prstClr val="black"/>
                </a:solidFill>
                <a:latin typeface="Century Gothic" panose="020B0502020202020204" pitchFamily="34" charset="0"/>
              </a:rPr>
              <a:t>community </a:t>
            </a: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agreement in decision-making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3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394746">
              <a:defRPr/>
            </a:pPr>
            <a:r>
              <a:rPr lang="en-US" sz="500">
                <a:latin typeface="Century Gothic" panose="020B0502020202020204" pitchFamily="34" charset="0"/>
              </a:rPr>
              <a:t>Takes several months to receive input from as many people as possible</a:t>
            </a:r>
          </a:p>
          <a:p>
            <a:pPr marL="98687" indent="-98687" defTabSz="394746">
              <a:lnSpc>
                <a:spcPct val="90000"/>
              </a:lnSpc>
              <a:spcBef>
                <a:spcPts val="432"/>
              </a:spcBef>
              <a:buFont typeface="Arial" panose="020B0604020202020204" pitchFamily="34" charset="0"/>
              <a:buChar char="•"/>
              <a:defRPr/>
            </a:pPr>
            <a:r>
              <a:rPr lang="en-US" sz="600">
                <a:solidFill>
                  <a:prstClr val="black"/>
                </a:solidFill>
                <a:latin typeface="Century Gothic" panose="020B0502020202020204" pitchFamily="34" charset="0"/>
              </a:rPr>
              <a:t>Methods</a:t>
            </a:r>
          </a:p>
          <a:p>
            <a:pPr marL="296060" lvl="1" indent="-98687" defTabSz="394746">
              <a:lnSpc>
                <a:spcPct val="90000"/>
              </a:lnSpc>
              <a:spcBef>
                <a:spcPts val="216"/>
              </a:spcBef>
              <a:buFont typeface="Arial" panose="020B0604020202020204" pitchFamily="34" charset="0"/>
              <a:buChar char="•"/>
              <a:defRPr/>
            </a:pPr>
            <a:r>
              <a:rPr lang="en-US" sz="500" b="1">
                <a:solidFill>
                  <a:prstClr val="black"/>
                </a:solidFill>
                <a:latin typeface="Century Gothic" panose="020B0502020202020204" pitchFamily="34" charset="0"/>
              </a:rPr>
              <a:t>Community</a:t>
            </a: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 workshops</a:t>
            </a:r>
          </a:p>
          <a:p>
            <a:pPr marL="296060" lvl="1" indent="-98687" defTabSz="394746">
              <a:lnSpc>
                <a:spcPct val="90000"/>
              </a:lnSpc>
              <a:spcBef>
                <a:spcPts val="216"/>
              </a:spcBef>
              <a:buFont typeface="Arial" panose="020B0604020202020204" pitchFamily="34" charset="0"/>
              <a:buChar char="•"/>
              <a:defRPr/>
            </a:pPr>
            <a:r>
              <a:rPr lang="en-US" sz="500" b="1">
                <a:solidFill>
                  <a:prstClr val="black"/>
                </a:solidFill>
                <a:latin typeface="Century Gothic" panose="020B0502020202020204" pitchFamily="34" charset="0"/>
              </a:rPr>
              <a:t>Elder</a:t>
            </a: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 discussions</a:t>
            </a:r>
          </a:p>
          <a:p>
            <a:pPr marL="296060" lvl="1" indent="-98687" defTabSz="394746">
              <a:lnSpc>
                <a:spcPct val="90000"/>
              </a:lnSpc>
              <a:spcBef>
                <a:spcPts val="216"/>
              </a:spcBef>
              <a:buFont typeface="Arial" panose="020B0604020202020204" pitchFamily="34" charset="0"/>
              <a:buChar char="•"/>
              <a:defRPr/>
            </a:pPr>
            <a:r>
              <a:rPr lang="en-US" sz="500" b="1">
                <a:solidFill>
                  <a:prstClr val="black"/>
                </a:solidFill>
                <a:latin typeface="Century Gothic" panose="020B0502020202020204" pitchFamily="34" charset="0"/>
              </a:rPr>
              <a:t>Youth</a:t>
            </a: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 engagement</a:t>
            </a:r>
          </a:p>
          <a:p>
            <a:pPr marL="296060" lvl="1" indent="-98687" defTabSz="394746">
              <a:lnSpc>
                <a:spcPct val="90000"/>
              </a:lnSpc>
              <a:spcBef>
                <a:spcPts val="216"/>
              </a:spcBef>
              <a:buFont typeface="Arial" panose="020B0604020202020204" pitchFamily="34" charset="0"/>
              <a:buChar char="•"/>
              <a:defRPr/>
            </a:pPr>
            <a:r>
              <a:rPr lang="en-US" sz="500" b="1">
                <a:solidFill>
                  <a:prstClr val="black"/>
                </a:solidFill>
                <a:latin typeface="Century Gothic" panose="020B0502020202020204" pitchFamily="34" charset="0"/>
              </a:rPr>
              <a:t>Staff</a:t>
            </a: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 workshops</a:t>
            </a:r>
          </a:p>
          <a:p>
            <a:pPr marL="296060" lvl="1" indent="-98687" defTabSz="394746">
              <a:lnSpc>
                <a:spcPct val="90000"/>
              </a:lnSpc>
              <a:spcBef>
                <a:spcPts val="216"/>
              </a:spcBef>
              <a:buFont typeface="Arial" panose="020B0604020202020204" pitchFamily="34" charset="0"/>
              <a:buChar char="•"/>
              <a:defRPr/>
            </a:pP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Site walks</a:t>
            </a:r>
          </a:p>
          <a:p>
            <a:pPr marL="296060" lvl="1" indent="-98687" defTabSz="394746">
              <a:lnSpc>
                <a:spcPct val="90000"/>
              </a:lnSpc>
              <a:spcBef>
                <a:spcPts val="216"/>
              </a:spcBef>
              <a:buFont typeface="Arial" panose="020B0604020202020204" pitchFamily="34" charset="0"/>
              <a:buChar char="•"/>
              <a:defRPr/>
            </a:pPr>
            <a:r>
              <a:rPr lang="en-US" sz="500" b="1">
                <a:solidFill>
                  <a:prstClr val="black"/>
                </a:solidFill>
                <a:latin typeface="Century Gothic" panose="020B0502020202020204" pitchFamily="34" charset="0"/>
              </a:rPr>
              <a:t>Storytelling</a:t>
            </a:r>
            <a:r>
              <a:rPr lang="en-US" sz="500">
                <a:solidFill>
                  <a:prstClr val="black"/>
                </a:solidFill>
                <a:latin typeface="Century Gothic" panose="020B0502020202020204" pitchFamily="34" charset="0"/>
              </a:rPr>
              <a:t> sessions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63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47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99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73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18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32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43857-F1A7-45C7-806F-03513B8C9CF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28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ogo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F5EEB4BB-C41B-419B-819E-50FF362723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056" y="4562935"/>
            <a:ext cx="3070285" cy="2764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XX MONTH 2020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A801595-F641-4480-BD7C-76F388F216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7056" y="2734281"/>
            <a:ext cx="3070285" cy="3104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PRESENTATION TO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D7B799-0190-4049-991F-D8DE7E752C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" y="3044754"/>
            <a:ext cx="11227998" cy="9214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  <a:br>
              <a:rPr lang="en-US"/>
            </a:b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78692F7-9748-4B62-97B7-7BBE5F440E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2637" y="995840"/>
            <a:ext cx="1679408" cy="547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Mahlum logo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87D910-8458-498E-AFD4-31CA447DC60B}"/>
              </a:ext>
            </a:extLst>
          </p:cNvPr>
          <p:cNvSpPr txBox="1"/>
          <p:nvPr userDrawn="1"/>
        </p:nvSpPr>
        <p:spPr>
          <a:xfrm>
            <a:off x="0" y="7048073"/>
            <a:ext cx="7835900" cy="66082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L:\Mahlum Logo\~PowerPoint Mahlum Logo</a:t>
            </a:r>
          </a:p>
          <a:p>
            <a:pPr algn="l">
              <a:spcAft>
                <a:spcPts val="1200"/>
              </a:spcAft>
            </a:pPr>
            <a:r>
              <a:rPr lang="en-US"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L:\Mahlum Templates\Design\Mahlum PowerPoint Template\~PowerPoint Mahlum Logo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45E20CAA-D905-46FE-B90E-47EFE1976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66800" cy="166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672021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ogo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CAE67792-283C-4AEB-B6EF-75169D439B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299" y="3044755"/>
            <a:ext cx="11201401" cy="8133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EABC6F6-E2B5-4F97-B99A-C91F1482F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299" y="3858058"/>
            <a:ext cx="11201401" cy="8133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000" b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  <a:br>
              <a:rPr lang="en-US"/>
            </a:br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EDA58B81-CD9B-4913-BEE2-711B732A38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2637" y="995840"/>
            <a:ext cx="1679408" cy="547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Mahlum logo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C8CBE-D757-4FC4-A5B3-0B309D9758C8}"/>
              </a:ext>
            </a:extLst>
          </p:cNvPr>
          <p:cNvSpPr txBox="1"/>
          <p:nvPr userDrawn="1"/>
        </p:nvSpPr>
        <p:spPr>
          <a:xfrm>
            <a:off x="0" y="7048073"/>
            <a:ext cx="7835900" cy="66082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spcAft>
                <a:spcPts val="1200"/>
              </a:spcAft>
            </a:pPr>
            <a:r>
              <a:rPr lang="en-US"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L:\Mahlum Logo\~PowerPoint Mahlum Logo</a:t>
            </a:r>
          </a:p>
          <a:p>
            <a:pPr algn="l">
              <a:spcAft>
                <a:spcPts val="1200"/>
              </a:spcAft>
            </a:pPr>
            <a:r>
              <a:rPr lang="en-US" sz="14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L:\Mahlum Templates\Design\Mahlum PowerPoint Template\~PowerPoint Mahlum Logo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CD93442B-A83E-4E02-9D3B-454372507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123950" cy="147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554433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imple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A801595-F641-4480-BD7C-76F388F216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7056" y="2734281"/>
            <a:ext cx="3070285" cy="31047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HEADER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D7B799-0190-4049-991F-D8DE7E752C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299" y="3044755"/>
            <a:ext cx="11158987" cy="89859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  <a:br>
              <a:rPr lang="en-US"/>
            </a:br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DFF2811-D712-47EF-BC2B-F89C4F9B9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19175" cy="1953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714135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8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imple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99ECB2D0-AC88-405F-ABFB-3DC05AB723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299" y="3044755"/>
            <a:ext cx="11201401" cy="8133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3C8292E3-DA35-44D0-BBFB-8899D6ED16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299" y="3858058"/>
            <a:ext cx="11201401" cy="8133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000" b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  <a:br>
              <a:rPr lang="en-US"/>
            </a:br>
            <a:endParaRPr 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3BB2A99-822B-4792-AA78-767C60EA7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05575"/>
            <a:ext cx="1104900" cy="207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902728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38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1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99ECB2D0-AC88-405F-ABFB-3DC05AB723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" y="3044755"/>
            <a:ext cx="11201400" cy="8133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5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3C8292E3-DA35-44D0-BBFB-8899D6ED16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299" y="3858058"/>
            <a:ext cx="11201401" cy="26721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text</a:t>
            </a:r>
            <a:br>
              <a:rPr lang="en-US"/>
            </a:br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7923CB0-DA67-49CB-847A-316F7DA712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28700" cy="166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580389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384">
          <p15:clr>
            <a:srgbClr val="FBAE40"/>
          </p15:clr>
        </p15:guide>
        <p15:guide id="4" pos="31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roject 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6">
            <a:extLst>
              <a:ext uri="{FF2B5EF4-FFF2-40B4-BE49-F238E27FC236}">
                <a16:creationId xmlns:a16="http://schemas.microsoft.com/office/drawing/2014/main" id="{8299C4C3-C9EC-48AE-AAE7-1B14804A27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25406" y="2439845"/>
            <a:ext cx="1766096" cy="19777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31" name="Picture Placeholder 26">
            <a:extLst>
              <a:ext uri="{FF2B5EF4-FFF2-40B4-BE49-F238E27FC236}">
                <a16:creationId xmlns:a16="http://schemas.microsoft.com/office/drawing/2014/main" id="{82ED10D9-F80A-4EF4-8D4C-A44E561DA6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23256" y="2439845"/>
            <a:ext cx="1766096" cy="19777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9" name="Picture Placeholder 26">
            <a:extLst>
              <a:ext uri="{FF2B5EF4-FFF2-40B4-BE49-F238E27FC236}">
                <a16:creationId xmlns:a16="http://schemas.microsoft.com/office/drawing/2014/main" id="{EC7D8483-0F5A-47CC-9BD3-7506BF4A573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27556" y="2439845"/>
            <a:ext cx="1766096" cy="19777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8" name="Picture Placeholder 26">
            <a:extLst>
              <a:ext uri="{FF2B5EF4-FFF2-40B4-BE49-F238E27FC236}">
                <a16:creationId xmlns:a16="http://schemas.microsoft.com/office/drawing/2014/main" id="{98B49DFB-1629-4823-B7EF-07596B1D3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29706" y="2439845"/>
            <a:ext cx="1766096" cy="19777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AC895B4-E289-4CC4-8209-B0CF97B0C7D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856" y="2439845"/>
            <a:ext cx="1766096" cy="19777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682DCBA-EDCB-4A8C-9A4C-2CBA5F358B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4606" y="4695266"/>
            <a:ext cx="1853346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30724A7F-542A-4F8C-A1DB-4238A12C03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4606" y="4950451"/>
            <a:ext cx="1853346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33D9E36A-D8A0-4E90-991D-108C75F274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57280" y="4695266"/>
            <a:ext cx="1853346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067CE71E-B4F2-4D8E-9B9E-7EACAFBA34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57280" y="4950451"/>
            <a:ext cx="1853346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C376774E-8517-4B6E-968A-5BF78D47E6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9954" y="4695266"/>
            <a:ext cx="1823698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602E3C62-71DF-4C8B-B791-9E858DB8BE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69954" y="4950451"/>
            <a:ext cx="1823698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Text Placeholder 35">
            <a:extLst>
              <a:ext uri="{FF2B5EF4-FFF2-40B4-BE49-F238E27FC236}">
                <a16:creationId xmlns:a16="http://schemas.microsoft.com/office/drawing/2014/main" id="{308FCBCB-B00A-4EB8-BCAB-0EEE7AD43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2980" y="4695267"/>
            <a:ext cx="1838522" cy="2959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94062A93-CE4F-4890-84F2-A1C14F6E32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52980" y="4950453"/>
            <a:ext cx="183852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4" name="Text Placeholder 35">
            <a:extLst>
              <a:ext uri="{FF2B5EF4-FFF2-40B4-BE49-F238E27FC236}">
                <a16:creationId xmlns:a16="http://schemas.microsoft.com/office/drawing/2014/main" id="{0E737FFD-274F-471A-8830-330D10542B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0160" y="4695268"/>
            <a:ext cx="183852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45" name="Text Placeholder 35">
            <a:extLst>
              <a:ext uri="{FF2B5EF4-FFF2-40B4-BE49-F238E27FC236}">
                <a16:creationId xmlns:a16="http://schemas.microsoft.com/office/drawing/2014/main" id="{4EBD392A-9D58-4994-90D4-43BBB4ECA6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50160" y="4950453"/>
            <a:ext cx="183852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F9846D6-FB5F-428B-BC31-2A174A34D19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5300" y="304800"/>
            <a:ext cx="5600700" cy="4932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20" name="Picture Placeholder 26">
            <a:extLst>
              <a:ext uri="{FF2B5EF4-FFF2-40B4-BE49-F238E27FC236}">
                <a16:creationId xmlns:a16="http://schemas.microsoft.com/office/drawing/2014/main" id="{2542415D-744F-407A-AA39-672FC94F190B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121104" y="2439845"/>
            <a:ext cx="1766096" cy="19777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2" name="Text Placeholder 35">
            <a:extLst>
              <a:ext uri="{FF2B5EF4-FFF2-40B4-BE49-F238E27FC236}">
                <a16:creationId xmlns:a16="http://schemas.microsoft.com/office/drawing/2014/main" id="{BE3FEC2B-7E8C-44A8-849D-4E00B744EA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049879" y="4695266"/>
            <a:ext cx="183852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23" name="Text Placeholder 35">
            <a:extLst>
              <a:ext uri="{FF2B5EF4-FFF2-40B4-BE49-F238E27FC236}">
                <a16:creationId xmlns:a16="http://schemas.microsoft.com/office/drawing/2014/main" id="{9750091F-FC2A-4EC1-A66F-0C55D2ADD7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49879" y="4950451"/>
            <a:ext cx="183852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732D049F-FAA8-44A7-90A4-3B71B0125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19175" cy="1763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1946750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2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1536" userDrawn="1">
          <p15:clr>
            <a:srgbClr val="FBAE40"/>
          </p15:clr>
        </p15:guide>
        <p15:guide id="7" orient="horz" pos="278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Project 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6">
            <a:extLst>
              <a:ext uri="{FF2B5EF4-FFF2-40B4-BE49-F238E27FC236}">
                <a16:creationId xmlns:a16="http://schemas.microsoft.com/office/drawing/2014/main" id="{8299C4C3-C9EC-48AE-AAE7-1B14804A27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15081" y="2302994"/>
            <a:ext cx="1998663" cy="22381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31" name="Picture Placeholder 26">
            <a:extLst>
              <a:ext uri="{FF2B5EF4-FFF2-40B4-BE49-F238E27FC236}">
                <a16:creationId xmlns:a16="http://schemas.microsoft.com/office/drawing/2014/main" id="{82ED10D9-F80A-4EF4-8D4C-A44E561DA6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17508" y="2302993"/>
            <a:ext cx="1998663" cy="22381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9" name="Picture Placeholder 26">
            <a:extLst>
              <a:ext uri="{FF2B5EF4-FFF2-40B4-BE49-F238E27FC236}">
                <a16:creationId xmlns:a16="http://schemas.microsoft.com/office/drawing/2014/main" id="{EC7D8483-0F5A-47CC-9BD3-7506BF4A573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04112" y="2285926"/>
            <a:ext cx="1998663" cy="22381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8" name="Picture Placeholder 26">
            <a:extLst>
              <a:ext uri="{FF2B5EF4-FFF2-40B4-BE49-F238E27FC236}">
                <a16:creationId xmlns:a16="http://schemas.microsoft.com/office/drawing/2014/main" id="{98B49DFB-1629-4823-B7EF-07596B1D3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920569" y="2302994"/>
            <a:ext cx="1998663" cy="22381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AC895B4-E289-4CC4-8209-B0CF97B0C7D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855" y="2304359"/>
            <a:ext cx="1998663" cy="22381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682DCBA-EDCB-4A8C-9A4C-2CBA5F358B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4606" y="4769374"/>
            <a:ext cx="2085912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30724A7F-542A-4F8C-A1DB-4238A12C03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4606" y="5024559"/>
            <a:ext cx="2085912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33D9E36A-D8A0-4E90-991D-108C75F274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33320" y="4769374"/>
            <a:ext cx="2085912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067CE71E-B4F2-4D8E-9B9E-7EACAFBA34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33320" y="5024559"/>
            <a:ext cx="2085912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C376774E-8517-4B6E-968A-5BF78D47E6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22034" y="4769374"/>
            <a:ext cx="2085912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602E3C62-71DF-4C8B-B791-9E858DB8BE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22034" y="5024559"/>
            <a:ext cx="2085912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Text Placeholder 35">
            <a:extLst>
              <a:ext uri="{FF2B5EF4-FFF2-40B4-BE49-F238E27FC236}">
                <a16:creationId xmlns:a16="http://schemas.microsoft.com/office/drawing/2014/main" id="{308FCBCB-B00A-4EB8-BCAB-0EEE7AD43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27832" y="4769373"/>
            <a:ext cx="2085912" cy="2959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94062A93-CE4F-4890-84F2-A1C14F6E32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27832" y="5024559"/>
            <a:ext cx="208591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4" name="Text Placeholder 35">
            <a:extLst>
              <a:ext uri="{FF2B5EF4-FFF2-40B4-BE49-F238E27FC236}">
                <a16:creationId xmlns:a16="http://schemas.microsoft.com/office/drawing/2014/main" id="{0E737FFD-274F-471A-8830-330D10542B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33630" y="4769374"/>
            <a:ext cx="208591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45" name="Text Placeholder 35">
            <a:extLst>
              <a:ext uri="{FF2B5EF4-FFF2-40B4-BE49-F238E27FC236}">
                <a16:creationId xmlns:a16="http://schemas.microsoft.com/office/drawing/2014/main" id="{4EBD392A-9D58-4994-90D4-43BBB4ECA6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33630" y="5024559"/>
            <a:ext cx="208591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F9846D6-FB5F-428B-BC31-2A174A34D19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5300" y="304800"/>
            <a:ext cx="5600700" cy="4932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08DD4D24-DD6F-4387-8CCD-199C886A4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28700" cy="147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381229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6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1440" userDrawn="1">
          <p15:clr>
            <a:srgbClr val="FBAE40"/>
          </p15:clr>
        </p15:guide>
        <p15:guide id="7" orient="horz" pos="300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roject 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AC895B4-E289-4CC4-8209-B0CF97B0C7D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854" y="2100398"/>
            <a:ext cx="2444195" cy="2666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682DCBA-EDCB-4A8C-9A4C-2CBA5F358B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4605" y="4992598"/>
            <a:ext cx="2538579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30724A7F-542A-4F8C-A1DB-4238A12C03F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4605" y="5247783"/>
            <a:ext cx="2538579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33D9E36A-D8A0-4E90-991D-108C75F274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2132" y="4995998"/>
            <a:ext cx="2529641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067CE71E-B4F2-4D8E-9B9E-7EACAFBA34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72132" y="5251183"/>
            <a:ext cx="2529641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C376774E-8517-4B6E-968A-5BF78D47E6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29814" y="4992600"/>
            <a:ext cx="2517232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602E3C62-71DF-4C8B-B791-9E858DB8BE5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29814" y="5247785"/>
            <a:ext cx="2517232" cy="2959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Text Placeholder 35">
            <a:extLst>
              <a:ext uri="{FF2B5EF4-FFF2-40B4-BE49-F238E27FC236}">
                <a16:creationId xmlns:a16="http://schemas.microsoft.com/office/drawing/2014/main" id="{308FCBCB-B00A-4EB8-BCAB-0EEE7AD43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5993" y="4992599"/>
            <a:ext cx="2517232" cy="29592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First Last Licensure</a:t>
            </a:r>
          </a:p>
        </p:txBody>
      </p:sp>
      <p:sp>
        <p:nvSpPr>
          <p:cNvPr id="43" name="Text Placeholder 35">
            <a:extLst>
              <a:ext uri="{FF2B5EF4-FFF2-40B4-BE49-F238E27FC236}">
                <a16:creationId xmlns:a16="http://schemas.microsoft.com/office/drawing/2014/main" id="{94062A93-CE4F-4890-84F2-A1C14F6E32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35993" y="5247785"/>
            <a:ext cx="2517232" cy="2959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>
                <a:solidFill>
                  <a:srgbClr val="F7F732"/>
                </a:solidFill>
              </a:defRPr>
            </a:lvl2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F9846D6-FB5F-428B-BC31-2A174A34D19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5300" y="304800"/>
            <a:ext cx="5600700" cy="4932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21" name="Picture Placeholder 26">
            <a:extLst>
              <a:ext uri="{FF2B5EF4-FFF2-40B4-BE49-F238E27FC236}">
                <a16:creationId xmlns:a16="http://schemas.microsoft.com/office/drawing/2014/main" id="{6DB05B6E-3780-4D02-AC2F-E082313A461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457579" y="2100398"/>
            <a:ext cx="2444195" cy="2666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2" name="Picture Placeholder 26">
            <a:extLst>
              <a:ext uri="{FF2B5EF4-FFF2-40B4-BE49-F238E27FC236}">
                <a16:creationId xmlns:a16="http://schemas.microsoft.com/office/drawing/2014/main" id="{0D67B42E-0662-4DEE-80CE-8A13362B4EB4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283304" y="2100398"/>
            <a:ext cx="2444195" cy="2666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23" name="Picture Placeholder 26">
            <a:extLst>
              <a:ext uri="{FF2B5EF4-FFF2-40B4-BE49-F238E27FC236}">
                <a16:creationId xmlns:a16="http://schemas.microsoft.com/office/drawing/2014/main" id="{E3748C7F-A721-49B5-AFF7-D799549252D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109030" y="2100398"/>
            <a:ext cx="2444195" cy="2666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headshot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2F5735D9-46D8-41D9-A590-07AA2CF284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53199"/>
            <a:ext cx="1038225" cy="159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1839191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3000" userDrawn="1">
          <p15:clr>
            <a:srgbClr val="FBAE40"/>
          </p15:clr>
        </p15:guide>
        <p15:guide id="7" orient="horz" pos="314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s Image_Dark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1A654-5891-401B-8DAB-76BE6BB8CE6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10302" y="0"/>
            <a:ext cx="5981698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F58BD-837D-42E9-8051-8D6D39AA9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257300"/>
            <a:ext cx="54864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8578CA8D-E278-4A34-815A-A21CB8E690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800"/>
            <a:ext cx="5486400" cy="5405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8851F9-5C4E-480D-8F40-9EBF7F1953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299" y="684482"/>
            <a:ext cx="5486400" cy="46267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FBD9F05-321E-45C8-A946-A58D20447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53199"/>
            <a:ext cx="1057275" cy="159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533154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792">
          <p15:clr>
            <a:srgbClr val="FBAE40"/>
          </p15:clr>
        </p15:guide>
        <p15:guide id="7" pos="3768">
          <p15:clr>
            <a:srgbClr val="FBAE40"/>
          </p15:clr>
        </p15:guide>
        <p15:guide id="8" pos="391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s_Dark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F58BD-837D-42E9-8051-8D6D39AA9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257300"/>
            <a:ext cx="54864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53D56F04-3CE0-411E-A351-BAC5493725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800"/>
            <a:ext cx="5486400" cy="4635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C47D0FFB-6EA9-4755-A65F-2CC028FBEB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2"/>
            <a:ext cx="5486400" cy="4635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CF8FC0F-9C22-4956-B3B8-45078FF1B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66800" cy="1572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3645692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792">
          <p15:clr>
            <a:srgbClr val="FBAE40"/>
          </p15:clr>
        </p15:guide>
        <p15:guide id="7" pos="3768">
          <p15:clr>
            <a:srgbClr val="FBAE40"/>
          </p15:clr>
        </p15:guide>
        <p15:guide id="8" pos="736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4Columns_Dark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F58BD-837D-42E9-8051-8D6D39AA9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1" y="1257300"/>
            <a:ext cx="2624328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4A29EB22-F0EA-4E79-884C-2916A000A9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800"/>
            <a:ext cx="5486400" cy="462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B662457E-9EE1-43E2-B689-29D36AE89E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1"/>
            <a:ext cx="5486400" cy="4626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1EAC049-223E-4F64-BE9E-07BB4E7F60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7737" y="1257300"/>
            <a:ext cx="2624328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E242AA5-6D7A-4E22-87DB-B53F1D6816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5666" y="1269363"/>
            <a:ext cx="2624328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31B16B-74A1-4328-97BB-40F2CDBE12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72371" y="1257300"/>
            <a:ext cx="2624328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2FBBDCD-0E99-46D3-BEE8-BE720C726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53199"/>
            <a:ext cx="1076325" cy="159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382454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792">
          <p15:clr>
            <a:srgbClr val="FBAE40"/>
          </p15:clr>
        </p15:guide>
        <p15:guide id="7" pos="3768">
          <p15:clr>
            <a:srgbClr val="FBAE40"/>
          </p15:clr>
        </p15:guide>
        <p15:guide id="8" pos="7368">
          <p15:clr>
            <a:srgbClr val="FBAE40"/>
          </p15:clr>
        </p15:guide>
        <p15:guide id="9" pos="391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3Columns_Dark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A3417CA-C3E0-44FE-8CDF-07CC23CBFD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800"/>
            <a:ext cx="5600700" cy="4635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A290656-D0EB-4D7D-887B-DC9718A8B2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2"/>
            <a:ext cx="5600700" cy="4635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456F6B3-8F71-4734-AEEB-77FE5EEDB6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257300"/>
            <a:ext cx="33909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CA3CA02-4CE7-4248-AD1C-0A3917E685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2900" y="1257300"/>
            <a:ext cx="38862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8A63E69-EC91-4911-8430-A4039DBEDD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05800" y="1256841"/>
            <a:ext cx="33909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E84E339-DF49-4A33-9AB0-E7381BFAA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104900" cy="1382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733572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16">
          <p15:clr>
            <a:srgbClr val="FBAE40"/>
          </p15:clr>
        </p15:guide>
        <p15:guide id="3" pos="5232">
          <p15:clr>
            <a:srgbClr val="FBAE40"/>
          </p15:clr>
        </p15:guide>
        <p15:guide id="4" pos="5064">
          <p15:clr>
            <a:srgbClr val="FBAE40"/>
          </p15:clr>
        </p15:guide>
        <p15:guide id="5" orient="horz" pos="2232">
          <p15:clr>
            <a:srgbClr val="FBAE40"/>
          </p15:clr>
        </p15:guide>
        <p15:guide id="6" orient="horz" pos="2088">
          <p15:clr>
            <a:srgbClr val="FBAE40"/>
          </p15:clr>
        </p15:guide>
        <p15:guide id="7" pos="2448">
          <p15:clr>
            <a:srgbClr val="FBAE40"/>
          </p15:clr>
        </p15:guide>
        <p15:guide id="8" pos="31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olumns Imag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1A654-5891-401B-8DAB-76BE6BB8CE6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10302" y="0"/>
            <a:ext cx="5981698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F58BD-837D-42E9-8051-8D6D39AA9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257300"/>
            <a:ext cx="54864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6D14840-A77E-4CFE-B0C9-A32BAAE250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800"/>
            <a:ext cx="5486400" cy="4635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74E55737-A5F5-4862-B12B-AC192DEE77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2"/>
            <a:ext cx="5486400" cy="4635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DE2AAB2-E96D-4141-8756-3BFAB92E5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85850" cy="1382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001447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792">
          <p15:clr>
            <a:srgbClr val="FBAE40"/>
          </p15:clr>
        </p15:guide>
        <p15:guide id="7" pos="3768">
          <p15:clr>
            <a:srgbClr val="FBAE40"/>
          </p15:clr>
        </p15:guide>
        <p15:guide id="8" pos="391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F58BD-837D-42E9-8051-8D6D39AA9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257300"/>
            <a:ext cx="54864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6D14840-A77E-4CFE-B0C9-A32BAAE250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800"/>
            <a:ext cx="5486400" cy="4635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74E55737-A5F5-4862-B12B-AC192DEE77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2"/>
            <a:ext cx="5486400" cy="4635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53811F6-70E3-444E-8326-F8149A5C0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66800" cy="1286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283099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792">
          <p15:clr>
            <a:srgbClr val="FBAE40"/>
          </p15:clr>
        </p15:guide>
        <p15:guide id="7" pos="3768">
          <p15:clr>
            <a:srgbClr val="FBAE40"/>
          </p15:clr>
        </p15:guide>
        <p15:guide id="8" pos="391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Column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F58BD-837D-42E9-8051-8D6D39AA95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1" y="1257300"/>
            <a:ext cx="2624328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4A29EB22-F0EA-4E79-884C-2916A000A9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799"/>
            <a:ext cx="5486400" cy="4635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B662457E-9EE1-43E2-B689-29D36AE89E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1"/>
            <a:ext cx="5486400" cy="4635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1EAC049-223E-4F64-BE9E-07BB4E7F60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7737" y="1257300"/>
            <a:ext cx="2624328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E242AA5-6D7A-4E22-87DB-B53F1D68168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5666" y="1269363"/>
            <a:ext cx="2624328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edit text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31B16B-74A1-4328-97BB-40F2CDBE12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72371" y="1257300"/>
            <a:ext cx="2624328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D53A310B-11CD-4F3E-8745-657D46F13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57275" cy="147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1047690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  <p15:guide id="4" pos="384">
          <p15:clr>
            <a:srgbClr val="FBAE40"/>
          </p15:clr>
        </p15:guide>
        <p15:guide id="5" orient="horz" pos="192">
          <p15:clr>
            <a:srgbClr val="FBAE40"/>
          </p15:clr>
        </p15:guide>
        <p15:guide id="6" orient="horz" pos="792">
          <p15:clr>
            <a:srgbClr val="FBAE40"/>
          </p15:clr>
        </p15:guide>
        <p15:guide id="7" pos="3768">
          <p15:clr>
            <a:srgbClr val="FBAE40"/>
          </p15:clr>
        </p15:guide>
        <p15:guide id="8" pos="7368">
          <p15:clr>
            <a:srgbClr val="FBAE40"/>
          </p15:clr>
        </p15:guide>
        <p15:guide id="9" pos="391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Column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A3417CA-C3E0-44FE-8CDF-07CC23CBFD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799"/>
            <a:ext cx="5600700" cy="54058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A290656-D0EB-4D7D-887B-DC9718A8B2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2"/>
            <a:ext cx="5600700" cy="4369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456F6B3-8F71-4734-AEEB-77FE5EEDB6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1257300"/>
            <a:ext cx="33909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CA3CA02-4CE7-4248-AD1C-0A3917E685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2900" y="1257300"/>
            <a:ext cx="38862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8A63E69-EC91-4911-8430-A4039DBEDD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05800" y="1256841"/>
            <a:ext cx="3390900" cy="48323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1B5934E-5EB5-49B3-A709-FDC6768573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162050" cy="119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574611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16">
          <p15:clr>
            <a:srgbClr val="FBAE40"/>
          </p15:clr>
        </p15:guide>
        <p15:guide id="3" pos="5232">
          <p15:clr>
            <a:srgbClr val="FBAE40"/>
          </p15:clr>
        </p15:guide>
        <p15:guide id="4" pos="5064">
          <p15:clr>
            <a:srgbClr val="FBAE40"/>
          </p15:clr>
        </p15:guide>
        <p15:guide id="5" orient="horz" pos="2232">
          <p15:clr>
            <a:srgbClr val="FBAE40"/>
          </p15:clr>
        </p15:guide>
        <p15:guide id="6" orient="horz" pos="2088">
          <p15:clr>
            <a:srgbClr val="FBAE40"/>
          </p15:clr>
        </p15:guide>
        <p15:guide id="7" pos="2448">
          <p15:clr>
            <a:srgbClr val="FBAE40"/>
          </p15:clr>
        </p15:guide>
        <p15:guide id="8" pos="31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s Top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9620" cy="2121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A3417CA-C3E0-44FE-8CDF-07CC23CBFD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03620"/>
            <a:ext cx="7543800" cy="4802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A290656-D0EB-4D7D-887B-DC9718A8B2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2983301"/>
            <a:ext cx="7543800" cy="4802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381C92D-8E71-41F1-9271-6EF5155673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3701248"/>
            <a:ext cx="11201400" cy="29190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702B902-F419-4E5C-8536-2D938EF28F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123950" cy="81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46562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16">
          <p15:clr>
            <a:srgbClr val="FBAE40"/>
          </p15:clr>
        </p15:guide>
        <p15:guide id="3" pos="5232">
          <p15:clr>
            <a:srgbClr val="FBAE40"/>
          </p15:clr>
        </p15:guide>
        <p15:guide id="4" pos="5064">
          <p15:clr>
            <a:srgbClr val="FBAE40"/>
          </p15:clr>
        </p15:guide>
        <p15:guide id="5" orient="horz" pos="2232">
          <p15:clr>
            <a:srgbClr val="FBAE40"/>
          </p15:clr>
        </p15:guide>
        <p15:guide id="6" orient="horz" pos="1488" userDrawn="1">
          <p15:clr>
            <a:srgbClr val="FBAE40"/>
          </p15:clr>
        </p15:guide>
        <p15:guide id="7" pos="2448">
          <p15:clr>
            <a:srgbClr val="FBAE40"/>
          </p15:clr>
        </p15:guide>
        <p15:guide id="8" pos="312">
          <p15:clr>
            <a:srgbClr val="FBAE40"/>
          </p15:clr>
        </p15:guide>
        <p15:guide id="9" orient="horz" pos="134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2Columns Top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9620" cy="21214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A3417CA-C3E0-44FE-8CDF-07CC23CBFD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2603620"/>
            <a:ext cx="5486400" cy="4802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A290656-D0EB-4D7D-887B-DC9718A8B2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2983301"/>
            <a:ext cx="5486400" cy="4802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381C92D-8E71-41F1-9271-6EF5155673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3701248"/>
            <a:ext cx="5486400" cy="29190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9E1D626B-9F2F-4FA4-8560-19ADA6061F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18928" y="2603620"/>
            <a:ext cx="5486400" cy="4802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614209E5-03E1-46C7-8323-51B9FF99CBA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8928" y="2983301"/>
            <a:ext cx="5486400" cy="4802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C7C78DA-D2A5-4340-89B8-FE5F119EE0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18928" y="3701248"/>
            <a:ext cx="5486400" cy="29190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44F8957B-2491-49B2-8E26-0C57060E7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28700" cy="814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1213819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  <p15:guide id="4" pos="3912" userDrawn="1">
          <p15:clr>
            <a:srgbClr val="FBAE40"/>
          </p15:clr>
        </p15:guide>
        <p15:guide id="5" orient="horz" pos="2232">
          <p15:clr>
            <a:srgbClr val="FBAE40"/>
          </p15:clr>
        </p15:guide>
        <p15:guide id="6" orient="horz" pos="1488">
          <p15:clr>
            <a:srgbClr val="FBAE40"/>
          </p15:clr>
        </p15:guide>
        <p15:guide id="7" pos="3768" userDrawn="1">
          <p15:clr>
            <a:srgbClr val="FBAE40"/>
          </p15:clr>
        </p15:guide>
        <p15:guide id="8" pos="312">
          <p15:clr>
            <a:srgbClr val="FBAE40"/>
          </p15:clr>
        </p15:guide>
        <p15:guide id="9" orient="horz" pos="134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Bleed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E4D664C8-F875-4255-90E8-5E63E0814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09650" cy="1763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166902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Bleed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EE727EE8-0671-41DC-AE9A-E2047BEE3D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304800"/>
            <a:ext cx="5600700" cy="5233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F4292993-8BAE-43C9-BBF9-6FA6342C0F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684482"/>
            <a:ext cx="5600700" cy="4484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F052FAE-EA86-455F-87F4-8679FA5BE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76325" cy="119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1333771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1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HalfSplit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10300" y="0"/>
            <a:ext cx="59817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3B06D97-EB81-4233-8CD8-C0C60EB7A4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5981700" cy="3314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77A31B8-32C4-453E-BA57-59D295E07DF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543300"/>
            <a:ext cx="5981700" cy="3314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00725D13-F6D2-4FFC-86A2-407AE38E1F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800"/>
            <a:ext cx="5370662" cy="445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99A2C4D0-D648-4A78-8EA1-D8BCF0B0F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2"/>
            <a:ext cx="5370662" cy="445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1B0E59C-64ED-4C42-986C-1CB9DD6AD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57275" cy="1286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855349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12">
          <p15:clr>
            <a:srgbClr val="FBAE40"/>
          </p15:clr>
        </p15:guide>
        <p15:guide id="4" pos="3768">
          <p15:clr>
            <a:srgbClr val="FBAE40"/>
          </p15:clr>
        </p15:guide>
        <p15:guide id="5" orient="horz" pos="2232">
          <p15:clr>
            <a:srgbClr val="FBAE40"/>
          </p15:clr>
        </p15:guide>
        <p15:guide id="6" orient="horz" pos="2088">
          <p15:clr>
            <a:srgbClr val="FBAE40"/>
          </p15:clr>
        </p15:guide>
        <p15:guide id="7" pos="31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HalfSplit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10300" y="0"/>
            <a:ext cx="59817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3B06D97-EB81-4233-8CD8-C0C60EB7A4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59817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F9DD1FED-E9A6-434C-B0BF-19E9A2B5BE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300" y="304799"/>
            <a:ext cx="5379289" cy="4715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B8BEFC8F-EAF1-4036-AE0E-B7DE60BC23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684481"/>
            <a:ext cx="5379289" cy="4715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1B69369-8C87-43C6-A7B3-B3F3E05D7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28700" cy="166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965418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12">
          <p15:clr>
            <a:srgbClr val="FBAE40"/>
          </p15:clr>
        </p15:guide>
        <p15:guide id="4" pos="3768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pos="31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ThirdSplit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4672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3B06D97-EB81-4233-8CD8-C0C60EB7A4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05800" y="0"/>
            <a:ext cx="3886200" cy="3314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77A31B8-32C4-453E-BA57-59D295E07DF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05800" y="3543301"/>
            <a:ext cx="3886200" cy="3314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A3417CA-C3E0-44FE-8CDF-07CC23CBFD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799"/>
            <a:ext cx="5600700" cy="5233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A290656-D0EB-4D7D-887B-DC9718A8B2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1"/>
            <a:ext cx="5600700" cy="4484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20912E84-6F14-4202-AD3F-A481A98A0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95375" cy="1286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1773813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16">
          <p15:clr>
            <a:srgbClr val="FBAE40"/>
          </p15:clr>
        </p15:guide>
        <p15:guide id="3" pos="5232">
          <p15:clr>
            <a:srgbClr val="FBAE40"/>
          </p15:clr>
        </p15:guide>
        <p15:guide id="4" pos="5064">
          <p15:clr>
            <a:srgbClr val="FBAE40"/>
          </p15:clr>
        </p15:guide>
        <p15:guide id="5" orient="horz" pos="2232">
          <p15:clr>
            <a:srgbClr val="FBAE40"/>
          </p15:clr>
        </p15:guide>
        <p15:guide id="6" orient="horz" pos="2088">
          <p15:clr>
            <a:srgbClr val="FBAE40"/>
          </p15:clr>
        </p15:guide>
        <p15:guide id="7" pos="2448">
          <p15:clr>
            <a:srgbClr val="FBAE40"/>
          </p15:clr>
        </p15:guide>
        <p15:guide id="8" pos="31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ThirdSplitPhot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4672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3B06D97-EB81-4233-8CD8-C0C60EB7A4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05800" y="0"/>
            <a:ext cx="38862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A3417CA-C3E0-44FE-8CDF-07CC23CBFD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300" y="304800"/>
            <a:ext cx="5600700" cy="4888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Click to edit Title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A290656-D0EB-4D7D-887B-DC9718A8B2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300" y="684482"/>
            <a:ext cx="5600700" cy="4888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10F19E8-989B-47DC-B206-A98FEC290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981075" cy="1382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125804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5232">
          <p15:clr>
            <a:srgbClr val="FBAE40"/>
          </p15:clr>
        </p15:guide>
        <p15:guide id="4" pos="5064">
          <p15:clr>
            <a:srgbClr val="FBAE40"/>
          </p15:clr>
        </p15:guide>
        <p15:guide id="8" pos="31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3ThirdSplit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52900" y="0"/>
            <a:ext cx="804672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3B06D97-EB81-4233-8CD8-C0C60EB7A4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7253"/>
            <a:ext cx="3886200" cy="3314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77A31B8-32C4-453E-BA57-59D295E07DF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543300"/>
            <a:ext cx="3886200" cy="3314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984F880-D6D5-4C82-A258-7904E40CB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19175" cy="1382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4142470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16">
          <p15:clr>
            <a:srgbClr val="FBAE40"/>
          </p15:clr>
        </p15:guide>
        <p15:guide id="3" pos="5232">
          <p15:clr>
            <a:srgbClr val="FBAE40"/>
          </p15:clr>
        </p15:guide>
        <p15:guide id="4" pos="5064">
          <p15:clr>
            <a:srgbClr val="FBAE40"/>
          </p15:clr>
        </p15:guide>
        <p15:guide id="5" orient="horz" pos="2232">
          <p15:clr>
            <a:srgbClr val="FBAE40"/>
          </p15:clr>
        </p15:guide>
        <p15:guide id="6" orient="horz" pos="2088">
          <p15:clr>
            <a:srgbClr val="FBAE40"/>
          </p15:clr>
        </p15:guide>
        <p15:guide id="7" pos="2448">
          <p15:clr>
            <a:srgbClr val="FBAE40"/>
          </p15:clr>
        </p15:guide>
        <p15:guide id="8" pos="31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2ThirdSplit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F427349-31D5-48E8-9747-C7323F27151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52900" y="0"/>
            <a:ext cx="804672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3B06D97-EB81-4233-8CD8-C0C60EB7A4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7254"/>
            <a:ext cx="3886200" cy="6875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948B02-FCC7-4640-B5E1-171BA21D2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2"/>
            <a:ext cx="990600" cy="1858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501050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616">
          <p15:clr>
            <a:srgbClr val="FBAE40"/>
          </p15:clr>
        </p15:guide>
        <p15:guide id="3" pos="5232">
          <p15:clr>
            <a:srgbClr val="FBAE40"/>
          </p15:clr>
        </p15:guide>
        <p15:guide id="4" pos="5064">
          <p15:clr>
            <a:srgbClr val="FBAE40"/>
          </p15:clr>
        </p15:guide>
        <p15:guide id="5" orient="horz" pos="2232">
          <p15:clr>
            <a:srgbClr val="FBAE40"/>
          </p15:clr>
        </p15:guide>
        <p15:guide id="6" orient="horz" pos="2088">
          <p15:clr>
            <a:srgbClr val="FBAE40"/>
          </p15:clr>
        </p15:guide>
        <p15:guide id="7" pos="2448">
          <p15:clr>
            <a:srgbClr val="FBAE40"/>
          </p15:clr>
        </p15:guide>
        <p15:guide id="8" pos="31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Pag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CF843C6-3EC4-4216-B47D-CF3D1B66CC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47750" cy="1572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4031883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12">
          <p15:clr>
            <a:srgbClr val="FBAE40"/>
          </p15:clr>
        </p15:guide>
        <p15:guide id="4" pos="3768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pos="31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Page_Dark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D238555B-7AA5-43C8-9303-27B7ACB0D9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981075" cy="1382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691505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12">
          <p15:clr>
            <a:srgbClr val="FBAE40"/>
          </p15:clr>
        </p15:guide>
        <p15:guide id="4" pos="3768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pos="31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E4159-ADCA-2B6A-A6F9-A1F87A0A1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52D9D-7200-2708-D2A2-27504D931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A954D-7CF4-E5ED-D872-D2811BE00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2E449-5BEF-4E39-923A-9A9014F8B19E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0CA87-4DF7-7659-2747-88935C2AC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34036-05B7-2FEB-C6EB-18DE38612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0F193-F2DC-4746-99D8-55912489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96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EA5719-99BC-0064-97ED-2D030205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89CF5-1092-46D9-9D40-036C395C1FD5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1B2F14-44FE-E992-0B2F-F5E6AE11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41FAB-F72C-C761-93C4-5A16D9847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3BF6-1D58-44BB-8BCC-5705222AD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341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21524-68D6-404E-3903-2A50A23AF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DBF52-87E2-00FC-8980-01A53EE25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09CBB-DEEF-8709-0653-B5043749D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310FC-B768-C11A-3A3E-AF3B1703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6AD15-AC88-9D2A-535C-96D50A5B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86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452F7-D0A1-0F33-7F6D-1EC632EB5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5980A-7C6A-4B49-A285-CA8F57D26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5B6E2-32F2-0EAB-5715-26F60E11F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F9A9D-D554-CF80-CB18-3D602F6D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C93AB-5B83-1AC8-8174-5041CC50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0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DF98B-C893-4657-127A-CC297E5B5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9DD-B000-7B63-7967-5AC2D9B10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0A990-592B-CA81-6023-32924AFDF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2E2-5388-8240-2889-C71C00333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16116-A4DA-1879-977C-A7ED6390D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193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0D20-5F2E-0393-4089-55AE543BE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97B0D-7E83-07D6-E2E4-E29EAC3C3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51E02A-676D-745C-7FEB-FBB04710D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424E0-4435-B61E-F514-D0AD07878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2D7F7-0C4F-0C4F-EA49-78C148CE5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30CD43-EEE9-DA76-E4E9-5FF98A36C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493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82F06-2946-BC8B-D7CD-7877961D4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4719C-EC1E-E625-308A-EC277F06C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75ED4-B0EF-E2F4-F8DB-AA6C5664A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6EB934-2649-B238-2006-4375B9E771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F0C10A-3082-CF9E-A1DE-316878A6F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8A24C4-EA26-CB02-6A9B-A60BFC205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1FE95B-F235-D1F3-ECA6-D4B4652A2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5BAB27-383F-0FFC-B0BF-7962ACE4C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17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2A1E9-A0D7-4D54-CA7E-17B9DF396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5B27A-30E4-4D8A-D311-3A16304A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72A56-F66C-29C2-C777-B0C0819E7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CA71BE-C2ED-E2FA-E72B-E25DF03C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76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498554-BD54-89A2-9653-60E625108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14C920-747A-2D76-E7FE-44F3AB22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32EC0-E542-614F-0399-1C1CF8AA9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986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61F91-D63D-D098-4FA8-18829C887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576E0-C418-F327-3554-8EFC0D6A9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A4EDD-1355-04DF-C903-E6419E836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89B1B-089A-B9E6-FD2C-5C766401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35FDC-94C6-4A3C-8AD2-5D02B6004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F701A-5F68-C365-838E-C76A1F18B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46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C1D5E-2219-6A92-112B-0B0804548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B23082-DA32-426F-C53B-12CF61BA0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23B46-89FF-7ED4-6BA5-C8CCD08DE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07F62B-97EF-168A-1126-7B69D2403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9CFEB7-7305-CFF4-FCED-D37588A44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0DF12-02E8-63DF-C886-AF77ADD3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79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525BF-A61F-1834-FCB3-7CBA2A91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54C8F3-4A47-FA1E-D87E-48E075E60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62FC3-1EF2-83C4-DBE8-7F5F774F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8590B-38F8-B45E-F459-6B3437AF3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392B1-0784-6443-82E3-C3F5F0A83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597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832E67-ED99-F27C-8896-3252EAFE7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C354A-EAFE-EFF5-692B-141EDE72F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78BFB-7984-573E-FBC1-DF74546F3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96551-E379-0E7E-1756-B6B0C926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CB0FC-B7BC-3746-4DCB-530BF0D4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5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A25B9F-7B59-484E-9EAF-00281D4CB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38225" cy="1382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1" spc="110" baseline="0">
                <a:solidFill>
                  <a:schemeClr val="accent6"/>
                </a:solidFill>
              </a:defRPr>
            </a:lvl1pPr>
          </a:lstStyle>
          <a:p>
            <a:r>
              <a:rPr lang="en-US"/>
              <a:t>MAHLUM | IDS+A</a:t>
            </a:r>
          </a:p>
        </p:txBody>
      </p:sp>
    </p:spTree>
    <p:extLst>
      <p:ext uri="{BB962C8B-B14F-4D97-AF65-F5344CB8AC3E}">
        <p14:creationId xmlns:p14="http://schemas.microsoft.com/office/powerpoint/2010/main" val="207519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0" r:id="rId2"/>
    <p:sldLayoutId id="2147483678" r:id="rId3"/>
    <p:sldLayoutId id="2147483651" r:id="rId4"/>
    <p:sldLayoutId id="2147483671" r:id="rId5"/>
    <p:sldLayoutId id="2147483652" r:id="rId6"/>
    <p:sldLayoutId id="2147483684" r:id="rId7"/>
    <p:sldLayoutId id="2147483683" r:id="rId8"/>
    <p:sldLayoutId id="2147483656" r:id="rId9"/>
    <p:sldLayoutId id="2147483662" r:id="rId10"/>
    <p:sldLayoutId id="2147483673" r:id="rId11"/>
    <p:sldLayoutId id="2147483668" r:id="rId12"/>
    <p:sldLayoutId id="2147483664" r:id="rId13"/>
    <p:sldLayoutId id="2147483674" r:id="rId14"/>
    <p:sldLayoutId id="2147483663" r:id="rId15"/>
    <p:sldLayoutId id="2147483667" r:id="rId16"/>
    <p:sldLayoutId id="2147483676" r:id="rId17"/>
    <p:sldLayoutId id="2147483677" r:id="rId18"/>
    <p:sldLayoutId id="2147483675" r:id="rId19"/>
    <p:sldLayoutId id="2147483661" r:id="rId20"/>
    <p:sldLayoutId id="2147483657" r:id="rId21"/>
    <p:sldLayoutId id="2147483658" r:id="rId22"/>
    <p:sldLayoutId id="2147483665" r:id="rId23"/>
    <p:sldLayoutId id="2147483666" r:id="rId24"/>
    <p:sldLayoutId id="2147483669" r:id="rId25"/>
    <p:sldLayoutId id="2147483670" r:id="rId26"/>
    <p:sldLayoutId id="2147483681" r:id="rId27"/>
    <p:sldLayoutId id="2147483682" r:id="rId28"/>
    <p:sldLayoutId id="2147483698" r:id="rId29"/>
    <p:sldLayoutId id="2147483699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12" userDrawn="1">
          <p15:clr>
            <a:srgbClr val="F26B43"/>
          </p15:clr>
        </p15:guide>
        <p15:guide id="2" orient="horz" pos="422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2509A-B64E-6B43-FE40-564A95C31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50E9B-1635-5DED-B663-C320238E9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AB562-A93E-84BB-DA1E-22BE1E1DF0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5BE6A5-C84B-46B9-BA97-FDE8465B267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60489-7BCA-AB9F-FBE8-08E9710EE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C0791-64F0-595C-22E3-1180FB905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384B51-438A-495B-90BD-9D1B4F555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36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28A7EA-D6C9-D3EE-087B-707D6E93EC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92E87F-D8EC-F744-76F2-40370B3AEB86}"/>
              </a:ext>
            </a:extLst>
          </p:cNvPr>
          <p:cNvSpPr/>
          <p:nvPr/>
        </p:nvSpPr>
        <p:spPr>
          <a:xfrm>
            <a:off x="0" y="-11565"/>
            <a:ext cx="12192000" cy="686956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5DDBE6-BAAB-45D7-BEFE-C35CD0DF28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4644" y="4687732"/>
            <a:ext cx="3070285" cy="276483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 dirty="0">
                <a:latin typeface="Century Gothic" panose="020B0502020202020204" pitchFamily="34" charset="0"/>
                <a:ea typeface="Roboto"/>
                <a:cs typeface="Roboto"/>
              </a:rPr>
              <a:t>2 SEPTEMBER 2026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5AECE-7F6E-419A-B422-B1FFE8CB64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3051229"/>
            <a:ext cx="12297422" cy="1190754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 sz="4400" dirty="0">
                <a:latin typeface="Aharoni" panose="02010803020104030203" pitchFamily="2" charset="-79"/>
                <a:ea typeface="Roboto"/>
                <a:cs typeface="Aharoni" panose="02010803020104030203" pitchFamily="2" charset="-79"/>
              </a:rPr>
              <a:t>Weaving and Honoring Culture into </a:t>
            </a:r>
          </a:p>
          <a:p>
            <a:r>
              <a:rPr lang="en-US" sz="4400" dirty="0">
                <a:latin typeface="Aharoni" panose="02010803020104030203" pitchFamily="2" charset="-79"/>
                <a:ea typeface="Roboto"/>
                <a:cs typeface="Aharoni" panose="02010803020104030203" pitchFamily="2" charset="-79"/>
              </a:rPr>
              <a:t>Design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7DF842-333E-EC24-ABFB-C133522EE6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241" y="515491"/>
            <a:ext cx="1010124" cy="10101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8389FC-D2F4-2907-1EFE-88901BE6F155}"/>
              </a:ext>
            </a:extLst>
          </p:cNvPr>
          <p:cNvSpPr txBox="1"/>
          <p:nvPr/>
        </p:nvSpPr>
        <p:spPr>
          <a:xfrm>
            <a:off x="2167128" y="759866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spcAft>
                <a:spcPts val="1200"/>
              </a:spcAft>
            </a:pPr>
            <a:endParaRPr lang="en-US" sz="2600" dirty="0">
              <a:solidFill>
                <a:srgbClr val="F7F7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98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D0BA953C-AA6C-8A31-F85A-B5D083B4BF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52000"/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223" y="-1952820"/>
            <a:ext cx="9459247" cy="6120689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DE1E3E86-91C7-342E-893F-05C66DD9692E}"/>
              </a:ext>
            </a:extLst>
          </p:cNvPr>
          <p:cNvSpPr txBox="1"/>
          <p:nvPr/>
        </p:nvSpPr>
        <p:spPr>
          <a:xfrm>
            <a:off x="6012268" y="831644"/>
            <a:ext cx="2819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Aharoni" panose="02010803020104030203" pitchFamily="2" charset="-79"/>
                <a:cs typeface="Aharoni" panose="02010803020104030203" pitchFamily="2" charset="-79"/>
              </a:rPr>
              <a:t>Tamarah Begay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AAAA6DB-79FF-96AF-B22E-04712D38CD0D}"/>
              </a:ext>
            </a:extLst>
          </p:cNvPr>
          <p:cNvSpPr txBox="1"/>
          <p:nvPr/>
        </p:nvSpPr>
        <p:spPr>
          <a:xfrm>
            <a:off x="6012269" y="1473418"/>
            <a:ext cx="4366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AIA, NCARB, AICAE, CDT, LEED AP BD+C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​​</a:t>
            </a:r>
          </a:p>
          <a:p>
            <a:endParaRPr lang="en-US" dirty="0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A66F42AE-713E-E269-9288-91E501B94AE6}"/>
              </a:ext>
            </a:extLst>
          </p:cNvPr>
          <p:cNvSpPr txBox="1"/>
          <p:nvPr/>
        </p:nvSpPr>
        <p:spPr>
          <a:xfrm>
            <a:off x="6019587" y="1214758"/>
            <a:ext cx="5241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entury Gothic" panose="020B0502020202020204" pitchFamily="34" charset="0"/>
              </a:rPr>
              <a:t>Principal / CEO of Indigenous Design + Architecture. </a:t>
            </a:r>
          </a:p>
        </p:txBody>
      </p:sp>
      <p:sp>
        <p:nvSpPr>
          <p:cNvPr id="9" name="TextBox 28">
            <a:extLst>
              <a:ext uri="{FF2B5EF4-FFF2-40B4-BE49-F238E27FC236}">
                <a16:creationId xmlns:a16="http://schemas.microsoft.com/office/drawing/2014/main" id="{6A4AF59B-11FC-4A6A-DB44-3D280BE12290}"/>
              </a:ext>
            </a:extLst>
          </p:cNvPr>
          <p:cNvSpPr txBox="1"/>
          <p:nvPr/>
        </p:nvSpPr>
        <p:spPr>
          <a:xfrm>
            <a:off x="6023476" y="1843720"/>
            <a:ext cx="4813289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Tamarah 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Begay, founder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of Indigenous Design Studio + Architecture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, leads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a 100% Native American Woman-Owned 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architecture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and planning firm. 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A proud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member of the Navajo Nation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 and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the first Navajo woman registered architect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, Ms. Begay brings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over 19 years of experience 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collaborating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with Native American tribes across the country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. Her work is rooted in the belief that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culture, language, and tradition 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should be at the heart of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design. 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Built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on the principles of 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deep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listening to the stories of the people, land, and community</a:t>
            </a:r>
            <a:r>
              <a:rPr lang="en-US" sz="1200" dirty="0">
                <a:solidFill>
                  <a:srgbClr val="000000"/>
                </a:solidFill>
                <a:latin typeface="Arial Nova Light"/>
                <a:ea typeface="+mn-lt"/>
                <a:cs typeface="+mn-lt"/>
              </a:rPr>
              <a:t>, her firm weaves meaningful engagement into every stage of </a:t>
            </a:r>
            <a:r>
              <a:rPr lang="en-US" sz="1200" dirty="0">
                <a:solidFill>
                  <a:srgbClr val="000000"/>
                </a:solidFill>
                <a:effectLst/>
                <a:latin typeface="Arial Nova Light"/>
                <a:ea typeface="+mn-lt"/>
                <a:cs typeface="+mn-lt"/>
              </a:rPr>
              <a:t>the design process.</a:t>
            </a:r>
            <a:endParaRPr lang="en-US" dirty="0">
              <a:latin typeface="Arial Nova Light"/>
              <a:ea typeface="+mn-lt"/>
              <a:cs typeface="+mn-lt"/>
            </a:endParaRPr>
          </a:p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F4CD6B-B85E-33EC-1BA9-E2006FA16C4C}"/>
              </a:ext>
            </a:extLst>
          </p:cNvPr>
          <p:cNvSpPr/>
          <p:nvPr/>
        </p:nvSpPr>
        <p:spPr>
          <a:xfrm>
            <a:off x="1140450" y="876693"/>
            <a:ext cx="3497344" cy="5354425"/>
          </a:xfrm>
          <a:prstGeom prst="rect">
            <a:avLst/>
          </a:prstGeom>
          <a:solidFill>
            <a:srgbClr val="539C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" name="Picture 2" descr="Medium shot of a person smiling&#10;&#10;AI-generated content may be incorrect.">
            <a:extLst>
              <a:ext uri="{FF2B5EF4-FFF2-40B4-BE49-F238E27FC236}">
                <a16:creationId xmlns:a16="http://schemas.microsoft.com/office/drawing/2014/main" id="{A9037479-3A76-BB53-497A-8D4455F6EA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91" y="1153965"/>
            <a:ext cx="3194716" cy="4827342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C62911E7-E221-2F38-1F1C-EE1E0AD8B651}"/>
              </a:ext>
            </a:extLst>
          </p:cNvPr>
          <p:cNvSpPr txBox="1"/>
          <p:nvPr/>
        </p:nvSpPr>
        <p:spPr>
          <a:xfrm>
            <a:off x="6012269" y="4726562"/>
            <a:ext cx="3318162" cy="12464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>
                <a:solidFill>
                  <a:srgbClr val="71AAE0"/>
                </a:solidFill>
                <a:latin typeface="Century Gothic"/>
                <a:cs typeface="Arial"/>
              </a:rPr>
              <a:t>K’é</a:t>
            </a:r>
            <a:r>
              <a:rPr lang="en-US" sz="1400" b="1" dirty="0">
                <a:solidFill>
                  <a:srgbClr val="71AAE0"/>
                </a:solidFill>
                <a:latin typeface="Century Gothic"/>
                <a:cs typeface="Arial"/>
              </a:rPr>
              <a:t> - Navajo Kinship - Clans</a:t>
            </a:r>
            <a:endParaRPr lang="en-US" sz="1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Naakaii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Dine’e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’ </a:t>
            </a: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nishli</a:t>
            </a:r>
            <a:endParaRPr lang="en-US" sz="1050" b="0" i="0" u="none" strike="noStrike" baseline="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(Mexican People)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Kinyaa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’ </a:t>
            </a: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a’anii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ba’shishchiin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(Towering House People)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96217B-759C-63B1-3EA0-31E1768C8AE9}"/>
              </a:ext>
            </a:extLst>
          </p:cNvPr>
          <p:cNvSpPr txBox="1"/>
          <p:nvPr/>
        </p:nvSpPr>
        <p:spPr>
          <a:xfrm>
            <a:off x="8303581" y="4919773"/>
            <a:ext cx="2358501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A’shiihi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’ </a:t>
            </a: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dashicheii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aadoo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(Salt People)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Hona’gha’ahnii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sz="1050" b="0" i="0" u="none" strike="noStrike" baseline="0" dirty="0" err="1">
                <a:latin typeface="Century Gothic" panose="020B0502020202020204" pitchFamily="34" charset="0"/>
                <a:cs typeface="Arial" panose="020B0604020202020204" pitchFamily="34" charset="0"/>
              </a:rPr>
              <a:t>dashinali</a:t>
            </a: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050" b="0" i="0" u="none" strike="noStrike" baseline="0" dirty="0">
                <a:latin typeface="Century Gothic" panose="020B0502020202020204" pitchFamily="34" charset="0"/>
                <a:cs typeface="Arial" panose="020B0604020202020204" pitchFamily="34" charset="0"/>
              </a:rPr>
              <a:t>(One Walks-Around)</a:t>
            </a:r>
            <a:endParaRPr lang="en-US" sz="105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230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E1289-8587-E9E9-9A62-B086E7FA26D1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rcRect l="1" t="13220" r="1" b="260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344AE1-B49A-70E3-F030-E319931F67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0B27EB-6E55-55FD-E13A-460E8C6E89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Design Principle Process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000951-989F-B3B7-A664-58102E285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47FD762-2EA5-096E-3494-C88FB87CEF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304925" cy="195352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IDS+A</a:t>
            </a:r>
          </a:p>
        </p:txBody>
      </p:sp>
    </p:spTree>
    <p:extLst>
      <p:ext uri="{BB962C8B-B14F-4D97-AF65-F5344CB8AC3E}">
        <p14:creationId xmlns:p14="http://schemas.microsoft.com/office/powerpoint/2010/main" val="1318084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3084A8A-2FCD-17F5-0A65-C88C4E569D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AC9868C-AF75-4BCD-F96F-EC4067D209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299" y="304800"/>
            <a:ext cx="7493669" cy="523336"/>
          </a:xfrm>
        </p:spPr>
        <p:txBody>
          <a:bodyPr/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Guided by Indigenous Worldview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694CDF3-D936-657F-0059-D9C952656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299" y="5975850"/>
            <a:ext cx="5600700" cy="448454"/>
          </a:xfrm>
        </p:spPr>
        <p:txBody>
          <a:bodyPr/>
          <a:lstStyle/>
          <a:p>
            <a:pPr algn="r"/>
            <a:r>
              <a:rPr lang="en-US" sz="900" i="1" dirty="0"/>
              <a:t>Without the written permission of Indigenous Design Studio + Architecture, LLC; it is prohibited to integrate in whole, or in part, any of the published materials into another program or to use them by any other means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8187BE8-633B-4D90-BC13-B04DACF1A0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IDS+A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F412A9-C137-0E83-5C12-FA9688DB1E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59" y="229038"/>
            <a:ext cx="6403641" cy="639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24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8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5A0058D0-BBE8-116C-40DB-DEF3C083D04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41064"/>
            <a:ext cx="6814686" cy="29169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96516F-9392-F2BC-A36B-ED9D35DF4AC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3850884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5E5B01-C075-077E-4CA6-00EC2C20AA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Listening Before Designing </a:t>
            </a:r>
          </a:p>
        </p:txBody>
      </p:sp>
      <p:pic>
        <p:nvPicPr>
          <p:cNvPr id="21" name="Picture 5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99D87A9F-C1FE-A647-F4B3-33525181103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044" b="18497"/>
          <a:stretch>
            <a:fillRect/>
          </a:stretch>
        </p:blipFill>
        <p:spPr>
          <a:xfrm>
            <a:off x="6930189" y="3956829"/>
            <a:ext cx="5261812" cy="2901171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D7B14E9-BECA-DF3A-1504-2F1CC1DDB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76325" cy="119152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IDS+A</a:t>
            </a:r>
          </a:p>
        </p:txBody>
      </p:sp>
    </p:spTree>
    <p:extLst>
      <p:ext uri="{BB962C8B-B14F-4D97-AF65-F5344CB8AC3E}">
        <p14:creationId xmlns:p14="http://schemas.microsoft.com/office/powerpoint/2010/main" val="3019081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D71DDC4-C77D-255A-DFF3-0402D61B72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79C906-A11C-C3EF-876B-17131775D8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92438" y="1"/>
            <a:ext cx="5699561" cy="3429000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5117571-EBD4-3917-E0E6-7294B1D91C32}"/>
              </a:ext>
            </a:extLst>
          </p:cNvPr>
          <p:cNvSpPr txBox="1">
            <a:spLocks/>
          </p:cNvSpPr>
          <p:nvPr/>
        </p:nvSpPr>
        <p:spPr>
          <a:xfrm>
            <a:off x="495300" y="570860"/>
            <a:ext cx="5600700" cy="5233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Voices that Shape the Vision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CE59C05-6794-0F91-2C8A-DEC22FD58FC8}"/>
              </a:ext>
            </a:extLst>
          </p:cNvPr>
          <p:cNvSpPr txBox="1">
            <a:spLocks/>
          </p:cNvSpPr>
          <p:nvPr/>
        </p:nvSpPr>
        <p:spPr>
          <a:xfrm>
            <a:off x="476050" y="1582746"/>
            <a:ext cx="6845808" cy="49356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latin typeface="Century Gothic" panose="020B0502020202020204" pitchFamily="34" charset="0"/>
              </a:rPr>
              <a:t>Community Voices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latin typeface="Century Gothic" panose="020B0502020202020204" pitchFamily="34" charset="0"/>
              </a:rPr>
              <a:t>Tribal Leadership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latin typeface="Century Gothic" panose="020B0502020202020204" pitchFamily="34" charset="0"/>
              </a:rPr>
              <a:t>Families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latin typeface="Century Gothic" panose="020B0502020202020204" pitchFamily="34" charset="0"/>
              </a:rPr>
              <a:t>Elders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latin typeface="Century Gothic" panose="020B0502020202020204" pitchFamily="34" charset="0"/>
              </a:rPr>
              <a:t>Youth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latin typeface="Century Gothic" panose="020B0502020202020204" pitchFamily="34" charset="0"/>
              </a:rPr>
              <a:t>Traditional Healers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latin typeface="Century Gothic" panose="020B0502020202020204" pitchFamily="34" charset="0"/>
              </a:rPr>
              <a:t>Community Organizations</a:t>
            </a:r>
          </a:p>
          <a:p>
            <a:endParaRPr lang="en-US" sz="2000" dirty="0"/>
          </a:p>
          <a:p>
            <a:pPr marL="457200" indent="-457200">
              <a:buFont typeface="Symbol" panose="05050102010706020507" pitchFamily="18" charset="2"/>
              <a:buChar char="&gt;"/>
            </a:pPr>
            <a:endParaRPr lang="en-US" dirty="0"/>
          </a:p>
          <a:p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5D0F4D4-23A1-B5F5-686A-09A64CD38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76325" cy="119152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IDS+A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B80616-BDBB-C66A-585A-005997DFF38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92440" y="3548153"/>
            <a:ext cx="5699560" cy="330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68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95FDD47-99E6-2215-CB95-C1C3EC0C5F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"/>
          <a:stretch>
            <a:fillRect/>
          </a:stretch>
        </p:blipFill>
        <p:spPr>
          <a:xfrm>
            <a:off x="-1" y="2470"/>
            <a:ext cx="12191999" cy="36391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2EE4C1-EF34-2E72-E38B-8DCE4ABD57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2100" y="3759200"/>
            <a:ext cx="3749823" cy="3098799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6CD42232-3F94-10A6-DA5E-17A45DAA62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9"/>
          <a:stretch>
            <a:fillRect/>
          </a:stretch>
        </p:blipFill>
        <p:spPr>
          <a:xfrm>
            <a:off x="1" y="3759200"/>
            <a:ext cx="3953736" cy="30963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60F192-70C4-E5C3-F600-FD6ACCE5A24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0286" y="3759200"/>
            <a:ext cx="4191713" cy="3098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DB49937-6D8B-C624-6E3E-970CA7CDB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Re-imagining Columbus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3FE2DA-471F-877F-56FE-688154A4E5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Community Engagement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79CF53F-EEBF-81F1-44A8-2D195B76B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5300" y="6538823"/>
            <a:ext cx="1076325" cy="119152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IDS+A</a:t>
            </a:r>
          </a:p>
        </p:txBody>
      </p:sp>
    </p:spTree>
    <p:extLst>
      <p:ext uri="{BB962C8B-B14F-4D97-AF65-F5344CB8AC3E}">
        <p14:creationId xmlns:p14="http://schemas.microsoft.com/office/powerpoint/2010/main" val="1752046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5F6EA68-9759-F2EF-3EA5-3472D8A825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1E0F76-3A95-AFB6-5352-6522B1BB19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528" y="2322611"/>
            <a:ext cx="4365323" cy="43915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44B09-F8E1-F8A3-D301-65A3FBC22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200070" y="3019426"/>
            <a:ext cx="2524252" cy="2214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>
                <a:latin typeface="Aharoni" panose="02010803020104030203" pitchFamily="2" charset="-79"/>
                <a:cs typeface="Aharoni" panose="02010803020104030203" pitchFamily="2" charset="-79"/>
              </a:rPr>
              <a:t>        SIHB values</a:t>
            </a:r>
          </a:p>
          <a:p>
            <a:pPr lvl="1"/>
            <a:r>
              <a:rPr lang="en-US" sz="1400">
                <a:latin typeface="Century Gothic" panose="020B0502020202020204" pitchFamily="34" charset="0"/>
              </a:rPr>
              <a:t>Indigenous Self-determination</a:t>
            </a:r>
          </a:p>
          <a:p>
            <a:pPr lvl="1"/>
            <a:r>
              <a:rPr lang="en-US" sz="1400">
                <a:latin typeface="Century Gothic" panose="020B0502020202020204" pitchFamily="34" charset="0"/>
              </a:rPr>
              <a:t>Holistic healing</a:t>
            </a:r>
          </a:p>
          <a:p>
            <a:pPr lvl="1"/>
            <a:r>
              <a:rPr lang="en-US" sz="1400">
                <a:latin typeface="Century Gothic" panose="020B0502020202020204" pitchFamily="34" charset="0"/>
              </a:rPr>
              <a:t>Restorative Social Justice</a:t>
            </a:r>
          </a:p>
          <a:p>
            <a:pPr lvl="1"/>
            <a:r>
              <a:rPr lang="en-US" sz="1400">
                <a:latin typeface="Century Gothic" panose="020B0502020202020204" pitchFamily="34" charset="0"/>
              </a:rPr>
              <a:t>Treating clients and patients as relatives</a:t>
            </a:r>
          </a:p>
          <a:p>
            <a:pPr lvl="1"/>
            <a:endParaRPr lang="en-US" sz="16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FDC98B-337C-119B-5187-346FD091970D}"/>
              </a:ext>
            </a:extLst>
          </p:cNvPr>
          <p:cNvSpPr txBox="1"/>
          <p:nvPr/>
        </p:nvSpPr>
        <p:spPr>
          <a:xfrm>
            <a:off x="6412430" y="-109745"/>
            <a:ext cx="5303520" cy="1969770"/>
          </a:xfrm>
          <a:prstGeom prst="rect">
            <a:avLst/>
          </a:prstGeom>
          <a:solidFill>
            <a:srgbClr val="539CB4"/>
          </a:solidFill>
        </p:spPr>
        <p:txBody>
          <a:bodyPr wrap="square">
            <a:spAutoFit/>
          </a:bodyPr>
          <a:lstStyle/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</a:rPr>
              <a:t>“It will be us, the Native people, who will 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</a:rPr>
              <a:t>ensure that we have the services and care 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</a:rPr>
              <a:t>needed to live healthy and happy lives”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Roboto" panose="02000000000000000000" pitchFamily="2" charset="0"/>
              </a:rPr>
              <a:t>Esther Lucero (Diné), President and CEO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F99FE3-1C27-74FE-E2B4-E310C00CBE9E}"/>
              </a:ext>
            </a:extLst>
          </p:cNvPr>
          <p:cNvSpPr txBox="1"/>
          <p:nvPr/>
        </p:nvSpPr>
        <p:spPr>
          <a:xfrm>
            <a:off x="-4056889" y="5233961"/>
            <a:ext cx="27619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“For the Love of Native People”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DEB279A1-D2ED-36BB-6467-490652D0F5DA}"/>
              </a:ext>
            </a:extLst>
          </p:cNvPr>
          <p:cNvSpPr txBox="1">
            <a:spLocks/>
          </p:cNvSpPr>
          <p:nvPr/>
        </p:nvSpPr>
        <p:spPr>
          <a:xfrm>
            <a:off x="495300" y="304800"/>
            <a:ext cx="8318500" cy="5233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What are your stories?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873DDCE-9575-5693-F100-F854C99DBDCF}"/>
              </a:ext>
            </a:extLst>
          </p:cNvPr>
          <p:cNvSpPr txBox="1">
            <a:spLocks/>
          </p:cNvSpPr>
          <p:nvPr/>
        </p:nvSpPr>
        <p:spPr>
          <a:xfrm>
            <a:off x="476050" y="2103120"/>
            <a:ext cx="6845808" cy="21640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" panose="02000000000000000000" pitchFamily="2" charset="0"/>
              </a:rPr>
              <a:t>SIHB Values 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</a:rPr>
              <a:t>Indigenous Self-determination 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</a:rPr>
              <a:t>Holistic healing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</a:rPr>
              <a:t>Restorative Social Justice </a:t>
            </a:r>
          </a:p>
          <a:p>
            <a:pPr marL="457200" indent="-457200">
              <a:buFont typeface="Symbol" panose="05050102010706020507" pitchFamily="18" charset="2"/>
              <a:buChar char="&gt;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</a:rPr>
              <a:t>Treating clients and patients as relatives 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A9DD25B-9BCA-7D67-188C-C32A92C9E10F}"/>
              </a:ext>
            </a:extLst>
          </p:cNvPr>
          <p:cNvSpPr txBox="1">
            <a:spLocks/>
          </p:cNvSpPr>
          <p:nvPr/>
        </p:nvSpPr>
        <p:spPr>
          <a:xfrm>
            <a:off x="495300" y="684482"/>
            <a:ext cx="5600700" cy="4484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</a:rPr>
              <a:t>Community Values &amp; Stories 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E19B9E4-FEF2-F2D1-529A-0D03AB0F4A45}"/>
              </a:ext>
            </a:extLst>
          </p:cNvPr>
          <p:cNvSpPr txBox="1">
            <a:spLocks/>
          </p:cNvSpPr>
          <p:nvPr/>
        </p:nvSpPr>
        <p:spPr>
          <a:xfrm>
            <a:off x="495300" y="6538823"/>
            <a:ext cx="1076325" cy="119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600" b="1" kern="1200" spc="1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3C3C3C"/>
                </a:solidFill>
                <a:latin typeface="Roboto"/>
              </a:rPr>
              <a:t>IDS+A</a:t>
            </a:r>
          </a:p>
        </p:txBody>
      </p:sp>
    </p:spTree>
    <p:extLst>
      <p:ext uri="{BB962C8B-B14F-4D97-AF65-F5344CB8AC3E}">
        <p14:creationId xmlns:p14="http://schemas.microsoft.com/office/powerpoint/2010/main" val="2171554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75F4BD9A-4BD8-DAA1-EE80-08E5A2D622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62302" y="1381284"/>
            <a:ext cx="3520557" cy="3520557"/>
          </a:xfrm>
          <a:prstGeom prst="ellipse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E932F622-A322-728F-FC5E-F2DDCF16F0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5721" y="1381284"/>
            <a:ext cx="3520557" cy="3520557"/>
          </a:xfrm>
          <a:prstGeom prst="ellipse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412A0153-72E2-272D-CEFE-3257AFCDEF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03389" y="1381285"/>
            <a:ext cx="3520557" cy="3520557"/>
          </a:xfrm>
          <a:prstGeom prst="ellipse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9C7DF463-619E-15D9-4A4E-8B3535D024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7770" y="3254395"/>
            <a:ext cx="3520556" cy="3520556"/>
          </a:xfrm>
          <a:prstGeom prst="ellipse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51A6BF5-1BAB-F2F3-1B9F-7F82FFFD7DE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705" y="1529741"/>
            <a:ext cx="2620527" cy="2620527"/>
          </a:xfrm>
          <a:custGeom>
            <a:avLst/>
            <a:gdLst>
              <a:gd name="csX0" fmla="*/ 2111526 w 4223052"/>
              <a:gd name="csY0" fmla="*/ 0 h 4223052"/>
              <a:gd name="csX1" fmla="*/ 4223052 w 4223052"/>
              <a:gd name="csY1" fmla="*/ 2111526 h 4223052"/>
              <a:gd name="csX2" fmla="*/ 2111526 w 4223052"/>
              <a:gd name="csY2" fmla="*/ 4223052 h 4223052"/>
              <a:gd name="csX3" fmla="*/ 0 w 4223052"/>
              <a:gd name="csY3" fmla="*/ 2111526 h 4223052"/>
              <a:gd name="csX4" fmla="*/ 2111526 w 4223052"/>
              <a:gd name="csY4" fmla="*/ 0 h 42230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23052" h="4223052">
                <a:moveTo>
                  <a:pt x="2111526" y="0"/>
                </a:moveTo>
                <a:cubicBezTo>
                  <a:pt x="3277690" y="0"/>
                  <a:pt x="4223052" y="945362"/>
                  <a:pt x="4223052" y="2111526"/>
                </a:cubicBezTo>
                <a:cubicBezTo>
                  <a:pt x="4223052" y="3277690"/>
                  <a:pt x="3277690" y="4223052"/>
                  <a:pt x="2111526" y="4223052"/>
                </a:cubicBezTo>
                <a:cubicBezTo>
                  <a:pt x="945362" y="4223052"/>
                  <a:pt x="0" y="3277690"/>
                  <a:pt x="0" y="2111526"/>
                </a:cubicBezTo>
                <a:cubicBezTo>
                  <a:pt x="0" y="945362"/>
                  <a:pt x="945362" y="0"/>
                  <a:pt x="2111526" y="0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FD68D4-D8F9-F898-83D8-13B48D3633A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77236" y="4052515"/>
            <a:ext cx="2620528" cy="2620528"/>
          </a:xfrm>
          <a:custGeom>
            <a:avLst/>
            <a:gdLst>
              <a:gd name="csX0" fmla="*/ 1310264 w 2620528"/>
              <a:gd name="csY0" fmla="*/ 0 h 2620528"/>
              <a:gd name="csX1" fmla="*/ 2620528 w 2620528"/>
              <a:gd name="csY1" fmla="*/ 1310264 h 2620528"/>
              <a:gd name="csX2" fmla="*/ 1310264 w 2620528"/>
              <a:gd name="csY2" fmla="*/ 2620528 h 2620528"/>
              <a:gd name="csX3" fmla="*/ 0 w 2620528"/>
              <a:gd name="csY3" fmla="*/ 1310264 h 2620528"/>
              <a:gd name="csX4" fmla="*/ 1310264 w 2620528"/>
              <a:gd name="csY4" fmla="*/ 0 h 2620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20528" h="2620528">
                <a:moveTo>
                  <a:pt x="1310264" y="0"/>
                </a:moveTo>
                <a:cubicBezTo>
                  <a:pt x="2033903" y="0"/>
                  <a:pt x="2620528" y="586625"/>
                  <a:pt x="2620528" y="1310264"/>
                </a:cubicBezTo>
                <a:cubicBezTo>
                  <a:pt x="2620528" y="2033903"/>
                  <a:pt x="2033903" y="2620528"/>
                  <a:pt x="1310264" y="2620528"/>
                </a:cubicBezTo>
                <a:cubicBezTo>
                  <a:pt x="586625" y="2620528"/>
                  <a:pt x="0" y="2033903"/>
                  <a:pt x="0" y="1310264"/>
                </a:cubicBezTo>
                <a:cubicBezTo>
                  <a:pt x="0" y="586625"/>
                  <a:pt x="586625" y="0"/>
                  <a:pt x="1310264" y="0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20EA7B-030A-281A-B221-685D8817D60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12317" y="1529741"/>
            <a:ext cx="2620529" cy="2620529"/>
          </a:xfrm>
          <a:custGeom>
            <a:avLst/>
            <a:gdLst>
              <a:gd name="csX0" fmla="*/ 1222784 w 2445568"/>
              <a:gd name="csY0" fmla="*/ 0 h 2445568"/>
              <a:gd name="csX1" fmla="*/ 2445568 w 2445568"/>
              <a:gd name="csY1" fmla="*/ 1222784 h 2445568"/>
              <a:gd name="csX2" fmla="*/ 1222784 w 2445568"/>
              <a:gd name="csY2" fmla="*/ 2445568 h 2445568"/>
              <a:gd name="csX3" fmla="*/ 0 w 2445568"/>
              <a:gd name="csY3" fmla="*/ 1222784 h 2445568"/>
              <a:gd name="csX4" fmla="*/ 1222784 w 2445568"/>
              <a:gd name="csY4" fmla="*/ 0 h 2445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445568" h="2445568">
                <a:moveTo>
                  <a:pt x="1222784" y="0"/>
                </a:moveTo>
                <a:cubicBezTo>
                  <a:pt x="1898109" y="0"/>
                  <a:pt x="2445568" y="547459"/>
                  <a:pt x="2445568" y="1222784"/>
                </a:cubicBezTo>
                <a:cubicBezTo>
                  <a:pt x="2445568" y="1898109"/>
                  <a:pt x="1898109" y="2445568"/>
                  <a:pt x="1222784" y="2445568"/>
                </a:cubicBezTo>
                <a:cubicBezTo>
                  <a:pt x="547459" y="2445568"/>
                  <a:pt x="0" y="1898109"/>
                  <a:pt x="0" y="1222784"/>
                </a:cubicBezTo>
                <a:cubicBezTo>
                  <a:pt x="0" y="547459"/>
                  <a:pt x="547459" y="0"/>
                  <a:pt x="1222784" y="0"/>
                </a:cubicBezTo>
                <a:close/>
              </a:path>
            </a:pathLst>
          </a:custGeom>
          <a:solidFill>
            <a:schemeClr val="bg1"/>
          </a:solidFill>
        </p:spPr>
      </p:pic>
      <p:pic>
        <p:nvPicPr>
          <p:cNvPr id="41" name="CS Background">
            <a:extLst>
              <a:ext uri="{FF2B5EF4-FFF2-40B4-BE49-F238E27FC236}">
                <a16:creationId xmlns:a16="http://schemas.microsoft.com/office/drawing/2014/main" id="{4BB0F783-C43C-C8A8-101B-4666EEF510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54903" y="3226100"/>
            <a:ext cx="3520556" cy="3520556"/>
          </a:xfrm>
          <a:prstGeom prst="ellipse">
            <a:avLst/>
          </a:prstGeom>
        </p:spPr>
      </p:pic>
      <p:pic>
        <p:nvPicPr>
          <p:cNvPr id="16" name="Community Stories">
            <a:extLst>
              <a:ext uri="{FF2B5EF4-FFF2-40B4-BE49-F238E27FC236}">
                <a16:creationId xmlns:a16="http://schemas.microsoft.com/office/drawing/2014/main" id="{3357CEF5-AF8D-2293-4E89-E39DA0E5E46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78"/>
          <a:stretch>
            <a:fillRect/>
          </a:stretch>
        </p:blipFill>
        <p:spPr>
          <a:xfrm>
            <a:off x="2404918" y="4046587"/>
            <a:ext cx="2620527" cy="2620527"/>
          </a:xfrm>
          <a:prstGeom prst="ellipse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1462CD-54DE-AD9B-2703-93CAFFECE00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157" y="1529741"/>
            <a:ext cx="2620529" cy="2620529"/>
          </a:xfrm>
          <a:prstGeom prst="ellipse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D28A076-BEAF-D105-C308-C86194893FC6}"/>
              </a:ext>
            </a:extLst>
          </p:cNvPr>
          <p:cNvSpPr txBox="1"/>
          <p:nvPr/>
        </p:nvSpPr>
        <p:spPr>
          <a:xfrm>
            <a:off x="360753" y="4140303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Century Gothic" panose="020B0502020202020204" pitchFamily="34" charset="0"/>
                <a:ea typeface="Roboto" panose="02000000000000000000" pitchFamily="2" charset="0"/>
                <a:cs typeface="Aharoni" panose="02010803020104030203" pitchFamily="2" charset="-79"/>
              </a:rPr>
              <a:t>Community Values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6F5C92A-17B5-E900-6F04-239D00E44533}"/>
              </a:ext>
            </a:extLst>
          </p:cNvPr>
          <p:cNvSpPr txBox="1"/>
          <p:nvPr/>
        </p:nvSpPr>
        <p:spPr>
          <a:xfrm>
            <a:off x="2674320" y="3370259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Century Gothic" panose="020B0502020202020204" pitchFamily="34" charset="0"/>
                <a:ea typeface="Roboto" panose="02000000000000000000" pitchFamily="2" charset="0"/>
                <a:cs typeface="Aharoni" panose="02010803020104030203" pitchFamily="2" charset="-79"/>
              </a:rPr>
              <a:t>Community Stories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2A38C59-9609-0DDA-BCA5-3FA3BAAC7E2A}"/>
              </a:ext>
            </a:extLst>
          </p:cNvPr>
          <p:cNvSpPr txBox="1"/>
          <p:nvPr/>
        </p:nvSpPr>
        <p:spPr>
          <a:xfrm>
            <a:off x="5087332" y="4148348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Century Gothic" panose="020B0502020202020204" pitchFamily="34" charset="0"/>
                <a:ea typeface="Roboto" panose="02000000000000000000" pitchFamily="2" charset="0"/>
                <a:cs typeface="Aharoni" panose="02010803020104030203" pitchFamily="2" charset="-79"/>
              </a:rPr>
              <a:t>Shared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Century Gothic" panose="020B0502020202020204" pitchFamily="34" charset="0"/>
                <a:ea typeface="Roboto" panose="02000000000000000000" pitchFamily="2" charset="0"/>
                <a:cs typeface="Aharoni" panose="02010803020104030203" pitchFamily="2" charset="-79"/>
              </a:rPr>
              <a:t>Themes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C0E34DD-33C4-589D-C2B9-F717E391DA21}"/>
              </a:ext>
            </a:extLst>
          </p:cNvPr>
          <p:cNvSpPr txBox="1"/>
          <p:nvPr/>
        </p:nvSpPr>
        <p:spPr>
          <a:xfrm>
            <a:off x="7379380" y="3370258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Century Gothic" panose="020B0502020202020204" pitchFamily="34" charset="0"/>
                <a:ea typeface="Roboto" panose="02000000000000000000" pitchFamily="2" charset="0"/>
                <a:cs typeface="Aharoni" panose="02010803020104030203" pitchFamily="2" charset="-79"/>
              </a:rPr>
              <a:t>Design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Century Gothic" panose="020B0502020202020204" pitchFamily="34" charset="0"/>
                <a:ea typeface="Roboto" panose="02000000000000000000" pitchFamily="2" charset="0"/>
                <a:cs typeface="Aharoni" panose="02010803020104030203" pitchFamily="2" charset="-79"/>
              </a:rPr>
              <a:t>Principle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3EDAB22-F317-3F31-EBC3-8C71DE75FAA5}"/>
              </a:ext>
            </a:extLst>
          </p:cNvPr>
          <p:cNvSpPr txBox="1"/>
          <p:nvPr/>
        </p:nvSpPr>
        <p:spPr>
          <a:xfrm>
            <a:off x="9817619" y="4152643"/>
            <a:ext cx="2017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Century Gothic" panose="020B0502020202020204" pitchFamily="34" charset="0"/>
                <a:ea typeface="Roboto" panose="02000000000000000000" pitchFamily="2" charset="0"/>
                <a:cs typeface="Aharoni" panose="02010803020104030203" pitchFamily="2" charset="-79"/>
              </a:rPr>
              <a:t>Design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Century Gothic" panose="020B0502020202020204" pitchFamily="34" charset="0"/>
                <a:ea typeface="Roboto" panose="02000000000000000000" pitchFamily="2" charset="0"/>
                <a:cs typeface="Aharoni" panose="02010803020104030203" pitchFamily="2" charset="-79"/>
              </a:rPr>
              <a:t>Decisions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1526574-E0B8-B783-779F-1920AE4BBBA8}"/>
              </a:ext>
            </a:extLst>
          </p:cNvPr>
          <p:cNvSpPr txBox="1"/>
          <p:nvPr/>
        </p:nvSpPr>
        <p:spPr>
          <a:xfrm>
            <a:off x="2349199" y="3774269"/>
            <a:ext cx="505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539CB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2EB8A1FA-31F9-F45C-7BB3-326B9830C91D}"/>
              </a:ext>
            </a:extLst>
          </p:cNvPr>
          <p:cNvCxnSpPr/>
          <p:nvPr/>
        </p:nvCxnSpPr>
        <p:spPr>
          <a:xfrm flipV="1">
            <a:off x="4695006" y="3930073"/>
            <a:ext cx="310907" cy="282804"/>
          </a:xfrm>
          <a:prstGeom prst="straightConnector1">
            <a:avLst/>
          </a:prstGeom>
          <a:ln w="28575">
            <a:solidFill>
              <a:srgbClr val="539CB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1804ECE-F967-28AA-17C2-DFCEE39C30C8}"/>
              </a:ext>
            </a:extLst>
          </p:cNvPr>
          <p:cNvCxnSpPr/>
          <p:nvPr/>
        </p:nvCxnSpPr>
        <p:spPr>
          <a:xfrm>
            <a:off x="7114825" y="3939395"/>
            <a:ext cx="297908" cy="254524"/>
          </a:xfrm>
          <a:prstGeom prst="straightConnector1">
            <a:avLst/>
          </a:prstGeom>
          <a:ln w="28575">
            <a:solidFill>
              <a:srgbClr val="539CB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08F311AB-A327-74C1-21A3-7BADE4F0DB91}"/>
              </a:ext>
            </a:extLst>
          </p:cNvPr>
          <p:cNvCxnSpPr/>
          <p:nvPr/>
        </p:nvCxnSpPr>
        <p:spPr>
          <a:xfrm flipV="1">
            <a:off x="9495194" y="3974658"/>
            <a:ext cx="310907" cy="282804"/>
          </a:xfrm>
          <a:prstGeom prst="straightConnector1">
            <a:avLst/>
          </a:prstGeom>
          <a:ln w="28575">
            <a:solidFill>
              <a:srgbClr val="539CB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1254331-D5AB-DED5-3904-E4015262F590}"/>
              </a:ext>
            </a:extLst>
          </p:cNvPr>
          <p:cNvSpPr txBox="1">
            <a:spLocks/>
          </p:cNvSpPr>
          <p:nvPr/>
        </p:nvSpPr>
        <p:spPr>
          <a:xfrm>
            <a:off x="495300" y="304800"/>
            <a:ext cx="8318500" cy="5233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Development of the Design Principle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3BDAD74-D2DA-D11F-2249-B685D5AFCF42}"/>
              </a:ext>
            </a:extLst>
          </p:cNvPr>
          <p:cNvSpPr txBox="1">
            <a:spLocks/>
          </p:cNvSpPr>
          <p:nvPr/>
        </p:nvSpPr>
        <p:spPr>
          <a:xfrm>
            <a:off x="495300" y="6538823"/>
            <a:ext cx="1076325" cy="119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600" b="1" kern="1200" spc="1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3C3C3C"/>
                </a:solidFill>
                <a:latin typeface="Roboto"/>
              </a:rPr>
              <a:t>IDS+A</a:t>
            </a:r>
          </a:p>
        </p:txBody>
      </p:sp>
    </p:spTree>
    <p:extLst>
      <p:ext uri="{BB962C8B-B14F-4D97-AF65-F5344CB8AC3E}">
        <p14:creationId xmlns:p14="http://schemas.microsoft.com/office/powerpoint/2010/main" val="272325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DB678-F105-E898-12A9-16351BE1D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48" y="1379764"/>
            <a:ext cx="5600700" cy="53557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feel the Earth beneath my feet, I feel mother earth.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could feel her heartbeat.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feel the breeze, I see the water.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hear the birds, I hear the insects,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my connection to mother earth, is what I feel.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She believes in me, she listens to me, she understands me,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her stories are told throughout my body.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My connection is through my people,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my connection is to the earth and the sky.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feel her seasons.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learn from her stories, her stories about how she began.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Her stories are about who they are.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My existence, to this earth is through myself,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my community, my family.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look to the east in the morning, I watch the sunset in the evenings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think about the three generations before me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and the three generations after me.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 learn through my stories.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Everything around me has a purpose and an existence.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The cardinal directions, the transparency and reflection of who I am,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The memories and the emotions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She dances, she performs, she laughs, she cries, she sings, she dances.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It’s with her, I view the world in peace, in harmony.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She endures the struggles, she tells the truth, she’s prideful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She has balance, she has harmony.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She has a feeling of form and forms her movement,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she’s free, she’s home.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This is her home, her children will learn from her stories,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the elder will pass on the stories from generation to generation. </a:t>
            </a:r>
            <a:b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</a:b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This is home, a place of story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B59EA-43F9-EA1A-DB19-65028D484D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42" t="1736" r="1"/>
          <a:stretch>
            <a:fillRect/>
          </a:stretch>
        </p:blipFill>
        <p:spPr>
          <a:xfrm>
            <a:off x="5955632" y="0"/>
            <a:ext cx="6236368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63F2B2-F0AF-203B-A250-F1B1D7962E37}"/>
              </a:ext>
            </a:extLst>
          </p:cNvPr>
          <p:cNvSpPr txBox="1">
            <a:spLocks/>
          </p:cNvSpPr>
          <p:nvPr/>
        </p:nvSpPr>
        <p:spPr>
          <a:xfrm>
            <a:off x="495300" y="304800"/>
            <a:ext cx="8318500" cy="5233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Re-imagining Columbus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A63C172-EB96-2253-C1D5-4222D8E55085}"/>
              </a:ext>
            </a:extLst>
          </p:cNvPr>
          <p:cNvSpPr txBox="1">
            <a:spLocks/>
          </p:cNvSpPr>
          <p:nvPr/>
        </p:nvSpPr>
        <p:spPr>
          <a:xfrm>
            <a:off x="495300" y="684482"/>
            <a:ext cx="5600700" cy="4484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Roboto Light" panose="02000000000000000000" pitchFamily="2" charset="0"/>
              </a:rPr>
              <a:t>Design Principle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4EA0D91-6100-E5CE-501E-E9821AF7D7AF}"/>
              </a:ext>
            </a:extLst>
          </p:cNvPr>
          <p:cNvSpPr txBox="1">
            <a:spLocks/>
          </p:cNvSpPr>
          <p:nvPr/>
        </p:nvSpPr>
        <p:spPr>
          <a:xfrm>
            <a:off x="495300" y="6538823"/>
            <a:ext cx="1076325" cy="119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600" b="1" kern="1200" spc="1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3C3C3C"/>
                </a:solidFill>
                <a:latin typeface="Roboto"/>
              </a:rPr>
              <a:t>IDS+A</a:t>
            </a:r>
          </a:p>
        </p:txBody>
      </p:sp>
    </p:spTree>
    <p:extLst>
      <p:ext uri="{BB962C8B-B14F-4D97-AF65-F5344CB8AC3E}">
        <p14:creationId xmlns:p14="http://schemas.microsoft.com/office/powerpoint/2010/main" val="4107011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F558BC-9A55-F618-3E9C-13876A31A8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805253"/>
            <a:ext cx="12192000" cy="442344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93E43A3-64CF-17DD-E16D-14D2E819B497}"/>
              </a:ext>
            </a:extLst>
          </p:cNvPr>
          <p:cNvSpPr/>
          <p:nvPr/>
        </p:nvSpPr>
        <p:spPr>
          <a:xfrm>
            <a:off x="9189278" y="3611880"/>
            <a:ext cx="1743605" cy="2691660"/>
          </a:xfrm>
          <a:prstGeom prst="rect">
            <a:avLst/>
          </a:prstGeom>
          <a:solidFill>
            <a:srgbClr val="539CB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6C07D5-BEBD-823B-EC01-C3EACC408447}"/>
              </a:ext>
            </a:extLst>
          </p:cNvPr>
          <p:cNvSpPr/>
          <p:nvPr/>
        </p:nvSpPr>
        <p:spPr>
          <a:xfrm>
            <a:off x="7190663" y="3611880"/>
            <a:ext cx="1743605" cy="2691660"/>
          </a:xfrm>
          <a:prstGeom prst="rect">
            <a:avLst/>
          </a:prstGeom>
          <a:solidFill>
            <a:srgbClr val="539CB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F35A3D-0FB1-AFFE-197E-60981E5E987A}"/>
              </a:ext>
            </a:extLst>
          </p:cNvPr>
          <p:cNvSpPr/>
          <p:nvPr/>
        </p:nvSpPr>
        <p:spPr>
          <a:xfrm>
            <a:off x="5169599" y="3611880"/>
            <a:ext cx="1743605" cy="2691660"/>
          </a:xfrm>
          <a:prstGeom prst="rect">
            <a:avLst/>
          </a:prstGeom>
          <a:solidFill>
            <a:srgbClr val="539CB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D3A4EE-37C8-E90C-48B8-3B04AFB235A5}"/>
              </a:ext>
            </a:extLst>
          </p:cNvPr>
          <p:cNvSpPr/>
          <p:nvPr/>
        </p:nvSpPr>
        <p:spPr>
          <a:xfrm>
            <a:off x="1123950" y="3611880"/>
            <a:ext cx="1769575" cy="2691660"/>
          </a:xfrm>
          <a:prstGeom prst="rect">
            <a:avLst/>
          </a:prstGeom>
          <a:solidFill>
            <a:srgbClr val="539CB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D73169-F168-840B-BF5E-088B1C9A1E49}"/>
              </a:ext>
            </a:extLst>
          </p:cNvPr>
          <p:cNvSpPr txBox="1"/>
          <p:nvPr/>
        </p:nvSpPr>
        <p:spPr>
          <a:xfrm>
            <a:off x="1254823" y="4259743"/>
            <a:ext cx="15563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10803020104030203" pitchFamily="2" charset="-79"/>
              </a:rPr>
              <a:t>Mother Earth Connection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Centering our bond with nature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384167-AB4D-CC39-499C-D4EFEEBDDFBA}"/>
              </a:ext>
            </a:extLst>
          </p:cNvPr>
          <p:cNvSpPr/>
          <p:nvPr/>
        </p:nvSpPr>
        <p:spPr>
          <a:xfrm>
            <a:off x="3166530" y="3611881"/>
            <a:ext cx="1743605" cy="2691660"/>
          </a:xfrm>
          <a:prstGeom prst="rect">
            <a:avLst/>
          </a:prstGeom>
          <a:solidFill>
            <a:srgbClr val="539CB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CC3F59-221E-2595-2619-A44B747A5EA7}"/>
              </a:ext>
            </a:extLst>
          </p:cNvPr>
          <p:cNvSpPr txBox="1"/>
          <p:nvPr/>
        </p:nvSpPr>
        <p:spPr>
          <a:xfrm>
            <a:off x="5314619" y="4259743"/>
            <a:ext cx="145356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10803020104030203" pitchFamily="2" charset="-79"/>
              </a:rPr>
              <a:t>Natural Alignment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Harmonizing elements, seasons, and directions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7CBA79-21DA-F3EF-26BC-D99F5BA99C8A}"/>
              </a:ext>
            </a:extLst>
          </p:cNvPr>
          <p:cNvSpPr txBox="1"/>
          <p:nvPr/>
        </p:nvSpPr>
        <p:spPr>
          <a:xfrm>
            <a:off x="7305676" y="4259743"/>
            <a:ext cx="15081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10803020104030203" pitchFamily="2" charset="-79"/>
              </a:rPr>
              <a:t>Shared Truths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Honoring universal struggle and resilience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6F1D91-ADC6-ADE4-063B-426FEAF2D077}"/>
              </a:ext>
            </a:extLst>
          </p:cNvPr>
          <p:cNvSpPr txBox="1"/>
          <p:nvPr/>
        </p:nvSpPr>
        <p:spPr>
          <a:xfrm>
            <a:off x="9406384" y="4265209"/>
            <a:ext cx="130939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10803020104030203" pitchFamily="2" charset="-79"/>
              </a:rPr>
              <a:t>Ancestral Belonging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Evoking a sense of returning home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9B8D86-8AC5-334C-E74E-DFBE49FAC1EB}"/>
              </a:ext>
            </a:extLst>
          </p:cNvPr>
          <p:cNvSpPr txBox="1"/>
          <p:nvPr/>
        </p:nvSpPr>
        <p:spPr>
          <a:xfrm>
            <a:off x="3307866" y="4259743"/>
            <a:ext cx="144049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haroni" panose="02010803020104030203" pitchFamily="2" charset="-79"/>
              </a:rPr>
              <a:t>Time Continuum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</a:rPr>
              <a:t>Bridging past, present, and future generations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51CC801D-7832-F533-312C-FAAAB7B4F46D}"/>
              </a:ext>
            </a:extLst>
          </p:cNvPr>
          <p:cNvSpPr txBox="1">
            <a:spLocks/>
          </p:cNvSpPr>
          <p:nvPr/>
        </p:nvSpPr>
        <p:spPr>
          <a:xfrm>
            <a:off x="495300" y="304800"/>
            <a:ext cx="8318500" cy="5233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Re-Imagining Columbus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B4519D2-4846-6567-1083-BD0DCB90AF2B}"/>
              </a:ext>
            </a:extLst>
          </p:cNvPr>
          <p:cNvSpPr txBox="1">
            <a:spLocks/>
          </p:cNvSpPr>
          <p:nvPr/>
        </p:nvSpPr>
        <p:spPr>
          <a:xfrm>
            <a:off x="495300" y="684482"/>
            <a:ext cx="5600700" cy="4484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Roboto Light" panose="02000000000000000000" pitchFamily="2" charset="0"/>
              </a:rPr>
              <a:t>Community Space Experience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1C4C514-D978-4FF0-3FD9-C1D51054BEE1}"/>
              </a:ext>
            </a:extLst>
          </p:cNvPr>
          <p:cNvSpPr txBox="1">
            <a:spLocks/>
          </p:cNvSpPr>
          <p:nvPr/>
        </p:nvSpPr>
        <p:spPr>
          <a:xfrm>
            <a:off x="495300" y="6538823"/>
            <a:ext cx="1076325" cy="1191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600" b="1" kern="1200" spc="1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rgbClr val="3C3C3C"/>
                </a:solidFill>
                <a:latin typeface="Roboto"/>
              </a:rPr>
              <a:t>IDS+A</a:t>
            </a:r>
          </a:p>
        </p:txBody>
      </p:sp>
    </p:spTree>
    <p:extLst>
      <p:ext uri="{BB962C8B-B14F-4D97-AF65-F5344CB8AC3E}">
        <p14:creationId xmlns:p14="http://schemas.microsoft.com/office/powerpoint/2010/main" val="1446173410"/>
      </p:ext>
    </p:extLst>
  </p:cSld>
  <p:clrMapOvr>
    <a:masterClrMapping/>
  </p:clrMapOvr>
</p:sld>
</file>

<file path=ppt/theme/theme1.xml><?xml version="1.0" encoding="utf-8"?>
<a:theme xmlns:a="http://schemas.openxmlformats.org/drawingml/2006/main" name="GenericDG_Theme">
  <a:themeElements>
    <a:clrScheme name="Generic Blue Theme">
      <a:dk1>
        <a:srgbClr val="3C3C3C"/>
      </a:dk1>
      <a:lt1>
        <a:srgbClr val="FFFFFF"/>
      </a:lt1>
      <a:dk2>
        <a:srgbClr val="3C3C3C"/>
      </a:dk2>
      <a:lt2>
        <a:srgbClr val="FFFFFF"/>
      </a:lt2>
      <a:accent1>
        <a:srgbClr val="3C3C3C"/>
      </a:accent1>
      <a:accent2>
        <a:srgbClr val="539CB4"/>
      </a:accent2>
      <a:accent3>
        <a:srgbClr val="F2F232"/>
      </a:accent3>
      <a:accent4>
        <a:srgbClr val="1F384C"/>
      </a:accent4>
      <a:accent5>
        <a:srgbClr val="8FC1C5"/>
      </a:accent5>
      <a:accent6>
        <a:srgbClr val="77726C"/>
      </a:accent6>
      <a:hlink>
        <a:srgbClr val="3C3C3C"/>
      </a:hlink>
      <a:folHlink>
        <a:srgbClr val="3C3C3C"/>
      </a:folHlink>
    </a:clrScheme>
    <a:fontScheme name="Custom 1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 anchorCtr="0">
        <a:noAutofit/>
      </a:bodyPr>
      <a:lstStyle>
        <a:defPPr algn="l">
          <a:spcAft>
            <a:spcPts val="1200"/>
          </a:spcAft>
          <a:defRPr sz="2600" dirty="0" smtClean="0">
            <a:solidFill>
              <a:srgbClr val="F7F732"/>
            </a:solidFill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61D3FE0-B256-4EC5-8138-C3067CD12EC8}" vid="{EE9480BA-ED0E-41C0-98DA-8BEDABF291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F39903E-AC5F-4E3C-8166-FAF381F1D52F}">
  <we:reference id="b0430364-2ab6-47cd-907e-f8b72239b204" version="4.13.31.0" store="EXCatalog" storeType="EXCatalog"/>
  <we:alternateReferences>
    <we:reference id="WA200000729" version="4.13.31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MahlumPowerPointTemplate_Footer</Template>
  <TotalTime>257</TotalTime>
  <Words>845</Words>
  <Application>Microsoft Office PowerPoint</Application>
  <PresentationFormat>Widescreen</PresentationFormat>
  <Paragraphs>108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Aharoni</vt:lpstr>
      <vt:lpstr>Aptos</vt:lpstr>
      <vt:lpstr>Aptos Display</vt:lpstr>
      <vt:lpstr>Arial</vt:lpstr>
      <vt:lpstr>Arial Nova Light</vt:lpstr>
      <vt:lpstr>Calibri</vt:lpstr>
      <vt:lpstr>Century Gothic</vt:lpstr>
      <vt:lpstr>Roboto</vt:lpstr>
      <vt:lpstr>Roboto Light</vt:lpstr>
      <vt:lpstr>Symbol</vt:lpstr>
      <vt:lpstr>GenericDG_Theme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Gracie Sheets</dc:creator>
  <cp:lastModifiedBy>Erin Boyd</cp:lastModifiedBy>
  <cp:revision>66</cp:revision>
  <cp:lastPrinted>2026-07-31T18:45:11Z</cp:lastPrinted>
  <dcterms:created xsi:type="dcterms:W3CDTF">2026-05-05T17:41:01Z</dcterms:created>
  <dcterms:modified xsi:type="dcterms:W3CDTF">2026-08-24T20:12:24Z</dcterms:modified>
</cp:coreProperties>
</file>